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07" r:id="rId2"/>
    <p:sldId id="303" r:id="rId3"/>
    <p:sldId id="276" r:id="rId4"/>
    <p:sldId id="292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61" r:id="rId14"/>
    <p:sldId id="286" r:id="rId15"/>
    <p:sldId id="262" r:id="rId16"/>
    <p:sldId id="269" r:id="rId17"/>
    <p:sldId id="270" r:id="rId18"/>
    <p:sldId id="271" r:id="rId19"/>
    <p:sldId id="287" r:id="rId20"/>
    <p:sldId id="305" r:id="rId21"/>
    <p:sldId id="306" r:id="rId22"/>
    <p:sldId id="272" r:id="rId23"/>
    <p:sldId id="274" r:id="rId24"/>
    <p:sldId id="291" r:id="rId25"/>
    <p:sldId id="275" r:id="rId26"/>
    <p:sldId id="289" r:id="rId27"/>
    <p:sldId id="304" r:id="rId28"/>
    <p:sldId id="30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476"/>
    <a:srgbClr val="CF3466"/>
    <a:srgbClr val="FA6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0"/>
  </p:normalViewPr>
  <p:slideViewPr>
    <p:cSldViewPr snapToGrid="0" snapToObjects="1">
      <p:cViewPr>
        <p:scale>
          <a:sx n="100" d="100"/>
          <a:sy n="100" d="100"/>
        </p:scale>
        <p:origin x="-1944" y="-8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0.14874557479875897"/>
                  <c:y val="8.73374325302065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2408643056073602"/>
                  <c:y val="-0.127345785404274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7031758828559313E-2"/>
                  <c:y val="-0.177868369778043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6155613153124825E-3"/>
                  <c:y val="4.598181985338722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2666089507719899"/>
                  <c:y val="-5.89096355050464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973371222197"/>
                      <c:h val="0.12765372073717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14480872795991392"/>
                  <c:y val="4.492916632916822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11982478054608114"/>
                  <c:y val="0.1067206117420770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9.0771354296127024E-2"/>
                  <c:y val="0.1453304392196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М 12-17</c:v>
                </c:pt>
                <c:pt idx="1">
                  <c:v>М 18-24</c:v>
                </c:pt>
                <c:pt idx="2">
                  <c:v>М 25-34</c:v>
                </c:pt>
                <c:pt idx="3">
                  <c:v>М 35-44</c:v>
                </c:pt>
                <c:pt idx="4">
                  <c:v>М 45-54</c:v>
                </c:pt>
                <c:pt idx="5">
                  <c:v>Ж 12-17</c:v>
                </c:pt>
                <c:pt idx="6">
                  <c:v>Ж 18-24</c:v>
                </c:pt>
                <c:pt idx="7">
                  <c:v>Ж 25-34</c:v>
                </c:pt>
                <c:pt idx="8">
                  <c:v>Ж 35-44</c:v>
                </c:pt>
                <c:pt idx="9">
                  <c:v>Ж 45-54</c:v>
                </c:pt>
              </c:strCache>
            </c:strRef>
          </c:cat>
          <c:val>
            <c:numRef>
              <c:f>Лист1!$B$2:$B$11</c:f>
              <c:numCache>
                <c:formatCode>0%</c:formatCode>
                <c:ptCount val="10"/>
                <c:pt idx="0">
                  <c:v>3.8533250466128023E-2</c:v>
                </c:pt>
                <c:pt idx="1">
                  <c:v>7.6652164905738771E-2</c:v>
                </c:pt>
                <c:pt idx="2">
                  <c:v>0.15413300186451201</c:v>
                </c:pt>
                <c:pt idx="3">
                  <c:v>0.14874663351978512</c:v>
                </c:pt>
                <c:pt idx="4">
                  <c:v>0.20986119743111709</c:v>
                </c:pt>
                <c:pt idx="5">
                  <c:v>2.4445825564532814E-2</c:v>
                </c:pt>
                <c:pt idx="6">
                  <c:v>5.2827843380981995E-2</c:v>
                </c:pt>
                <c:pt idx="7">
                  <c:v>0.10938471100062104</c:v>
                </c:pt>
                <c:pt idx="8">
                  <c:v>6.8986948415164701E-2</c:v>
                </c:pt>
                <c:pt idx="9">
                  <c:v>0.11642842345141913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1531136431843596"/>
                  <c:y val="9.694279077684759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194172481178"/>
                      <c:h val="0.1565385622391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5842260966116398"/>
                  <c:y val="-0.115190171985671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Ниже среднего</c:v>
                </c:pt>
                <c:pt idx="1">
                  <c:v>Средний</c:v>
                </c:pt>
                <c:pt idx="2">
                  <c:v>Выше среднего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3.4387603481214224E-2</c:v>
                </c:pt>
                <c:pt idx="1">
                  <c:v>0.30842708554447046</c:v>
                </c:pt>
                <c:pt idx="2">
                  <c:v>0.65718531097431532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Affinity women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xVal>
            <c:numRef>
              <c:f>Лист1!$A$2:$A$23</c:f>
              <c:numCache>
                <c:formatCode>General</c:formatCode>
                <c:ptCount val="22"/>
                <c:pt idx="0">
                  <c:v>31.9</c:v>
                </c:pt>
                <c:pt idx="1">
                  <c:v>34.6</c:v>
                </c:pt>
                <c:pt idx="2">
                  <c:v>36.4</c:v>
                </c:pt>
                <c:pt idx="3">
                  <c:v>30.7</c:v>
                </c:pt>
                <c:pt idx="4">
                  <c:v>34.1</c:v>
                </c:pt>
                <c:pt idx="5">
                  <c:v>29.7</c:v>
                </c:pt>
                <c:pt idx="6">
                  <c:v>33.800000000000004</c:v>
                </c:pt>
                <c:pt idx="7">
                  <c:v>30.9</c:v>
                </c:pt>
                <c:pt idx="8">
                  <c:v>37.700000000000003</c:v>
                </c:pt>
                <c:pt idx="9">
                  <c:v>36.6</c:v>
                </c:pt>
                <c:pt idx="10">
                  <c:v>32.700000000000003</c:v>
                </c:pt>
                <c:pt idx="11">
                  <c:v>35.4</c:v>
                </c:pt>
                <c:pt idx="12">
                  <c:v>34.6</c:v>
                </c:pt>
                <c:pt idx="13">
                  <c:v>35.5</c:v>
                </c:pt>
                <c:pt idx="14">
                  <c:v>35.1</c:v>
                </c:pt>
                <c:pt idx="15">
                  <c:v>30.9</c:v>
                </c:pt>
                <c:pt idx="16">
                  <c:v>34.5</c:v>
                </c:pt>
                <c:pt idx="17">
                  <c:v>34.5</c:v>
                </c:pt>
                <c:pt idx="18">
                  <c:v>34.200000000000003</c:v>
                </c:pt>
                <c:pt idx="19">
                  <c:v>33.700000000000003</c:v>
                </c:pt>
                <c:pt idx="20">
                  <c:v>32.1</c:v>
                </c:pt>
                <c:pt idx="21">
                  <c:v>31.3</c:v>
                </c:pt>
              </c:numCache>
            </c:numRef>
          </c:xVal>
          <c:yVal>
            <c:numRef>
              <c:f>Лист1!$B$2:$B$23</c:f>
              <c:numCache>
                <c:formatCode>General</c:formatCode>
                <c:ptCount val="22"/>
                <c:pt idx="0">
                  <c:v>93</c:v>
                </c:pt>
                <c:pt idx="1">
                  <c:v>76</c:v>
                </c:pt>
                <c:pt idx="2">
                  <c:v>75</c:v>
                </c:pt>
                <c:pt idx="3">
                  <c:v>84</c:v>
                </c:pt>
                <c:pt idx="4">
                  <c:v>74</c:v>
                </c:pt>
                <c:pt idx="5">
                  <c:v>83</c:v>
                </c:pt>
                <c:pt idx="6">
                  <c:v>97</c:v>
                </c:pt>
                <c:pt idx="7">
                  <c:v>50</c:v>
                </c:pt>
                <c:pt idx="8">
                  <c:v>103</c:v>
                </c:pt>
                <c:pt idx="9">
                  <c:v>79</c:v>
                </c:pt>
                <c:pt idx="10">
                  <c:v>101</c:v>
                </c:pt>
                <c:pt idx="11">
                  <c:v>75</c:v>
                </c:pt>
                <c:pt idx="12">
                  <c:v>62</c:v>
                </c:pt>
                <c:pt idx="13">
                  <c:v>99</c:v>
                </c:pt>
                <c:pt idx="14">
                  <c:v>83</c:v>
                </c:pt>
                <c:pt idx="15">
                  <c:v>96</c:v>
                </c:pt>
                <c:pt idx="16">
                  <c:v>107</c:v>
                </c:pt>
                <c:pt idx="17">
                  <c:v>99</c:v>
                </c:pt>
                <c:pt idx="18">
                  <c:v>115</c:v>
                </c:pt>
                <c:pt idx="19">
                  <c:v>101</c:v>
                </c:pt>
                <c:pt idx="20">
                  <c:v>91</c:v>
                </c:pt>
                <c:pt idx="21">
                  <c:v>53</c:v>
                </c:pt>
              </c:numCache>
            </c:numRef>
          </c:yVal>
          <c:bubbleSize>
            <c:numRef>
              <c:f>Лист1!$C$2:$C$23</c:f>
              <c:numCache>
                <c:formatCode>0</c:formatCode>
                <c:ptCount val="22"/>
                <c:pt idx="0">
                  <c:v>867.4</c:v>
                </c:pt>
                <c:pt idx="1">
                  <c:v>1091.5</c:v>
                </c:pt>
                <c:pt idx="2">
                  <c:v>763.8</c:v>
                </c:pt>
                <c:pt idx="3">
                  <c:v>1164.5999999999999</c:v>
                </c:pt>
                <c:pt idx="4">
                  <c:v>2084.8000000000002</c:v>
                </c:pt>
                <c:pt idx="5">
                  <c:v>4228.2</c:v>
                </c:pt>
                <c:pt idx="6">
                  <c:v>6683.2</c:v>
                </c:pt>
                <c:pt idx="7">
                  <c:v>87.3</c:v>
                </c:pt>
                <c:pt idx="8">
                  <c:v>102.6</c:v>
                </c:pt>
                <c:pt idx="9">
                  <c:v>3246.2</c:v>
                </c:pt>
                <c:pt idx="10">
                  <c:v>2507.9</c:v>
                </c:pt>
                <c:pt idx="11">
                  <c:v>254.5</c:v>
                </c:pt>
                <c:pt idx="12">
                  <c:v>335</c:v>
                </c:pt>
                <c:pt idx="13">
                  <c:v>293.10000000000002</c:v>
                </c:pt>
                <c:pt idx="14">
                  <c:v>664.4</c:v>
                </c:pt>
                <c:pt idx="15">
                  <c:v>2359.6</c:v>
                </c:pt>
                <c:pt idx="16">
                  <c:v>906.9</c:v>
                </c:pt>
                <c:pt idx="17">
                  <c:v>97.3</c:v>
                </c:pt>
                <c:pt idx="18">
                  <c:v>51.2</c:v>
                </c:pt>
                <c:pt idx="19">
                  <c:v>441.5</c:v>
                </c:pt>
                <c:pt idx="20">
                  <c:v>15875</c:v>
                </c:pt>
                <c:pt idx="21">
                  <c:v>482.1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20"/>
        <c:showNegBubbles val="0"/>
        <c:axId val="34636928"/>
        <c:axId val="34638464"/>
      </c:bubbleChart>
      <c:valAx>
        <c:axId val="34636928"/>
        <c:scaling>
          <c:orientation val="minMax"/>
          <c:max val="39"/>
          <c:min val="29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638464"/>
        <c:crossesAt val="100"/>
        <c:crossBetween val="midCat"/>
        <c:majorUnit val="2"/>
      </c:valAx>
      <c:valAx>
        <c:axId val="34638464"/>
        <c:scaling>
          <c:orientation val="minMax"/>
          <c:max val="120"/>
          <c:min val="4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636928"/>
        <c:crossesAt val="34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Affinity  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5"/>
            <c:marker>
              <c:spPr>
                <a:noFill/>
                <a:ln w="9525">
                  <a:noFill/>
                </a:ln>
                <a:effectLst/>
              </c:spPr>
            </c:marker>
            <c:bubble3D val="0"/>
          </c:dPt>
          <c:dPt>
            <c:idx val="20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xVal>
            <c:numRef>
              <c:f>Лист1!$A$2:$A$22</c:f>
              <c:numCache>
                <c:formatCode>General</c:formatCode>
                <c:ptCount val="21"/>
                <c:pt idx="0">
                  <c:v>25.3</c:v>
                </c:pt>
                <c:pt idx="1">
                  <c:v>132.4</c:v>
                </c:pt>
                <c:pt idx="2">
                  <c:v>331.1</c:v>
                </c:pt>
                <c:pt idx="3">
                  <c:v>154.30000000000001</c:v>
                </c:pt>
                <c:pt idx="4">
                  <c:v>450.6</c:v>
                </c:pt>
                <c:pt idx="5">
                  <c:v>251.2</c:v>
                </c:pt>
                <c:pt idx="6">
                  <c:v>199</c:v>
                </c:pt>
                <c:pt idx="7">
                  <c:v>1332.3</c:v>
                </c:pt>
                <c:pt idx="8">
                  <c:v>834.8</c:v>
                </c:pt>
                <c:pt idx="9">
                  <c:v>329.7</c:v>
                </c:pt>
                <c:pt idx="10">
                  <c:v>37.800000000000004</c:v>
                </c:pt>
                <c:pt idx="11">
                  <c:v>1336.9</c:v>
                </c:pt>
                <c:pt idx="12">
                  <c:v>272.5</c:v>
                </c:pt>
                <c:pt idx="13">
                  <c:v>24.9</c:v>
                </c:pt>
                <c:pt idx="14">
                  <c:v>133.80000000000001</c:v>
                </c:pt>
                <c:pt idx="15">
                  <c:v>347.2</c:v>
                </c:pt>
                <c:pt idx="16">
                  <c:v>712.9</c:v>
                </c:pt>
                <c:pt idx="17">
                  <c:v>670.7</c:v>
                </c:pt>
                <c:pt idx="18">
                  <c:v>28.3</c:v>
                </c:pt>
                <c:pt idx="19" formatCode="0">
                  <c:v>251.2</c:v>
                </c:pt>
                <c:pt idx="20" formatCode="0">
                  <c:v>115.8</c:v>
                </c:pt>
              </c:numCache>
            </c:numRef>
          </c:xVal>
          <c:yVal>
            <c:numRef>
              <c:f>Лист1!$B$2:$B$22</c:f>
              <c:numCache>
                <c:formatCode>General</c:formatCode>
                <c:ptCount val="21"/>
                <c:pt idx="0">
                  <c:v>181</c:v>
                </c:pt>
                <c:pt idx="1">
                  <c:v>168</c:v>
                </c:pt>
                <c:pt idx="2">
                  <c:v>161</c:v>
                </c:pt>
                <c:pt idx="3">
                  <c:v>160</c:v>
                </c:pt>
                <c:pt idx="4">
                  <c:v>154</c:v>
                </c:pt>
                <c:pt idx="5">
                  <c:v>153</c:v>
                </c:pt>
                <c:pt idx="6">
                  <c:v>152</c:v>
                </c:pt>
                <c:pt idx="7">
                  <c:v>151</c:v>
                </c:pt>
                <c:pt idx="8">
                  <c:v>144</c:v>
                </c:pt>
                <c:pt idx="9">
                  <c:v>143</c:v>
                </c:pt>
                <c:pt idx="10">
                  <c:v>137</c:v>
                </c:pt>
                <c:pt idx="11">
                  <c:v>122</c:v>
                </c:pt>
                <c:pt idx="12">
                  <c:v>121</c:v>
                </c:pt>
                <c:pt idx="13">
                  <c:v>119</c:v>
                </c:pt>
                <c:pt idx="14">
                  <c:v>118</c:v>
                </c:pt>
                <c:pt idx="15">
                  <c:v>117</c:v>
                </c:pt>
                <c:pt idx="16">
                  <c:v>111</c:v>
                </c:pt>
                <c:pt idx="17">
                  <c:v>109</c:v>
                </c:pt>
                <c:pt idx="18">
                  <c:v>108</c:v>
                </c:pt>
                <c:pt idx="19">
                  <c:v>153</c:v>
                </c:pt>
                <c:pt idx="20">
                  <c:v>189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302400"/>
        <c:axId val="35316480"/>
      </c:scatterChart>
      <c:valAx>
        <c:axId val="35302400"/>
        <c:scaling>
          <c:orientation val="minMax"/>
          <c:max val="14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316480"/>
        <c:crosses val="autoZero"/>
        <c:crossBetween val="midCat"/>
      </c:valAx>
      <c:valAx>
        <c:axId val="35316480"/>
        <c:scaling>
          <c:orientation val="minMax"/>
          <c:max val="190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302400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Affinity  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19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xVal>
            <c:numRef>
              <c:f>Лист1!$A$2:$A$21</c:f>
              <c:numCache>
                <c:formatCode>General</c:formatCode>
                <c:ptCount val="20"/>
                <c:pt idx="0">
                  <c:v>657.1</c:v>
                </c:pt>
                <c:pt idx="1">
                  <c:v>533.9</c:v>
                </c:pt>
                <c:pt idx="2">
                  <c:v>232.7</c:v>
                </c:pt>
                <c:pt idx="3">
                  <c:v>880</c:v>
                </c:pt>
                <c:pt idx="4">
                  <c:v>2605</c:v>
                </c:pt>
                <c:pt idx="5">
                  <c:v>80.3</c:v>
                </c:pt>
                <c:pt idx="6">
                  <c:v>366.5</c:v>
                </c:pt>
                <c:pt idx="7">
                  <c:v>1602.6</c:v>
                </c:pt>
                <c:pt idx="8">
                  <c:v>628.29999999999995</c:v>
                </c:pt>
                <c:pt idx="9">
                  <c:v>39.1</c:v>
                </c:pt>
                <c:pt idx="10">
                  <c:v>50.3</c:v>
                </c:pt>
                <c:pt idx="11">
                  <c:v>583.5</c:v>
                </c:pt>
                <c:pt idx="12">
                  <c:v>2699.4</c:v>
                </c:pt>
                <c:pt idx="13">
                  <c:v>728.3</c:v>
                </c:pt>
                <c:pt idx="14">
                  <c:v>1519.5</c:v>
                </c:pt>
                <c:pt idx="15">
                  <c:v>266.89999999999969</c:v>
                </c:pt>
                <c:pt idx="16">
                  <c:v>58.4</c:v>
                </c:pt>
                <c:pt idx="17">
                  <c:v>1384.8</c:v>
                </c:pt>
                <c:pt idx="18" formatCode="0">
                  <c:v>266.39999999999969</c:v>
                </c:pt>
                <c:pt idx="19" formatCode="0">
                  <c:v>200</c:v>
                </c:pt>
              </c:numCache>
            </c:numRef>
          </c:xVal>
          <c:yVal>
            <c:numRef>
              <c:f>Лист1!$B$2:$B$21</c:f>
              <c:numCache>
                <c:formatCode>General</c:formatCode>
                <c:ptCount val="20"/>
                <c:pt idx="0">
                  <c:v>156</c:v>
                </c:pt>
                <c:pt idx="1">
                  <c:v>150</c:v>
                </c:pt>
                <c:pt idx="2">
                  <c:v>149</c:v>
                </c:pt>
                <c:pt idx="3">
                  <c:v>147</c:v>
                </c:pt>
                <c:pt idx="4">
                  <c:v>147</c:v>
                </c:pt>
                <c:pt idx="5">
                  <c:v>144</c:v>
                </c:pt>
                <c:pt idx="6">
                  <c:v>141</c:v>
                </c:pt>
                <c:pt idx="7">
                  <c:v>138</c:v>
                </c:pt>
                <c:pt idx="8">
                  <c:v>133</c:v>
                </c:pt>
                <c:pt idx="9">
                  <c:v>130</c:v>
                </c:pt>
                <c:pt idx="10">
                  <c:v>126</c:v>
                </c:pt>
                <c:pt idx="11">
                  <c:v>125</c:v>
                </c:pt>
                <c:pt idx="12">
                  <c:v>120</c:v>
                </c:pt>
                <c:pt idx="13">
                  <c:v>118</c:v>
                </c:pt>
                <c:pt idx="14">
                  <c:v>114</c:v>
                </c:pt>
                <c:pt idx="15">
                  <c:v>113</c:v>
                </c:pt>
                <c:pt idx="16">
                  <c:v>109</c:v>
                </c:pt>
                <c:pt idx="17">
                  <c:v>109</c:v>
                </c:pt>
                <c:pt idx="18">
                  <c:v>146</c:v>
                </c:pt>
                <c:pt idx="19">
                  <c:v>152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85888"/>
        <c:axId val="35687424"/>
      </c:scatterChart>
      <c:valAx>
        <c:axId val="35685888"/>
        <c:scaling>
          <c:orientation val="minMax"/>
          <c:max val="275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87424"/>
        <c:crosses val="autoZero"/>
        <c:crossBetween val="midCat"/>
      </c:valAx>
      <c:valAx>
        <c:axId val="35687424"/>
        <c:scaling>
          <c:orientation val="minMax"/>
          <c:max val="156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8588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Affinity  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19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xVal>
            <c:numRef>
              <c:f>Лист1!$A$2:$A$21</c:f>
              <c:numCache>
                <c:formatCode>0</c:formatCode>
                <c:ptCount val="20"/>
                <c:pt idx="0">
                  <c:v>69.8</c:v>
                </c:pt>
                <c:pt idx="1">
                  <c:v>338.8</c:v>
                </c:pt>
                <c:pt idx="2">
                  <c:v>30.4</c:v>
                </c:pt>
                <c:pt idx="3">
                  <c:v>490.4</c:v>
                </c:pt>
                <c:pt idx="4">
                  <c:v>701.3</c:v>
                </c:pt>
                <c:pt idx="5">
                  <c:v>214.5</c:v>
                </c:pt>
                <c:pt idx="6">
                  <c:v>2015.4</c:v>
                </c:pt>
                <c:pt idx="7">
                  <c:v>178.3</c:v>
                </c:pt>
                <c:pt idx="8">
                  <c:v>1284.3</c:v>
                </c:pt>
                <c:pt idx="9">
                  <c:v>389</c:v>
                </c:pt>
                <c:pt idx="10">
                  <c:v>485.7</c:v>
                </c:pt>
                <c:pt idx="11">
                  <c:v>57.7</c:v>
                </c:pt>
                <c:pt idx="12">
                  <c:v>636.6</c:v>
                </c:pt>
                <c:pt idx="13">
                  <c:v>2346.1999999999998</c:v>
                </c:pt>
                <c:pt idx="14">
                  <c:v>50.5</c:v>
                </c:pt>
                <c:pt idx="15">
                  <c:v>1295</c:v>
                </c:pt>
                <c:pt idx="16">
                  <c:v>449.1</c:v>
                </c:pt>
                <c:pt idx="17">
                  <c:v>1172.7</c:v>
                </c:pt>
                <c:pt idx="18">
                  <c:v>207.7</c:v>
                </c:pt>
                <c:pt idx="19">
                  <c:v>173.4</c:v>
                </c:pt>
              </c:numCache>
            </c:numRef>
          </c:xVal>
          <c:yVal>
            <c:numRef>
              <c:f>Лист1!$B$2:$B$21</c:f>
              <c:numCache>
                <c:formatCode>General</c:formatCode>
                <c:ptCount val="20"/>
                <c:pt idx="0">
                  <c:v>159</c:v>
                </c:pt>
                <c:pt idx="1">
                  <c:v>144</c:v>
                </c:pt>
                <c:pt idx="2">
                  <c:v>137</c:v>
                </c:pt>
                <c:pt idx="3">
                  <c:v>136</c:v>
                </c:pt>
                <c:pt idx="4">
                  <c:v>133</c:v>
                </c:pt>
                <c:pt idx="5">
                  <c:v>131</c:v>
                </c:pt>
                <c:pt idx="6">
                  <c:v>127</c:v>
                </c:pt>
                <c:pt idx="7">
                  <c:v>124</c:v>
                </c:pt>
                <c:pt idx="8">
                  <c:v>124</c:v>
                </c:pt>
                <c:pt idx="9">
                  <c:v>123</c:v>
                </c:pt>
                <c:pt idx="10">
                  <c:v>119</c:v>
                </c:pt>
                <c:pt idx="11">
                  <c:v>117</c:v>
                </c:pt>
                <c:pt idx="12">
                  <c:v>115</c:v>
                </c:pt>
                <c:pt idx="13">
                  <c:v>115</c:v>
                </c:pt>
                <c:pt idx="14">
                  <c:v>109</c:v>
                </c:pt>
                <c:pt idx="15">
                  <c:v>109</c:v>
                </c:pt>
                <c:pt idx="16">
                  <c:v>105</c:v>
                </c:pt>
                <c:pt idx="17">
                  <c:v>105</c:v>
                </c:pt>
                <c:pt idx="18">
                  <c:v>102</c:v>
                </c:pt>
                <c:pt idx="19">
                  <c:v>139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04896"/>
        <c:axId val="44706432"/>
      </c:scatterChart>
      <c:valAx>
        <c:axId val="44704896"/>
        <c:scaling>
          <c:orientation val="minMax"/>
          <c:max val="2500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06432"/>
        <c:crosses val="autoZero"/>
        <c:crossBetween val="midCat"/>
      </c:valAx>
      <c:valAx>
        <c:axId val="44706432"/>
        <c:scaling>
          <c:orientation val="minMax"/>
          <c:max val="160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04896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Affinity  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18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19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xVal>
            <c:numRef>
              <c:f>Лист1!$A$2:$A$21</c:f>
              <c:numCache>
                <c:formatCode>0</c:formatCode>
                <c:ptCount val="20"/>
                <c:pt idx="0">
                  <c:v>42.4</c:v>
                </c:pt>
                <c:pt idx="1">
                  <c:v>7.8</c:v>
                </c:pt>
                <c:pt idx="2">
                  <c:v>51.5</c:v>
                </c:pt>
                <c:pt idx="3">
                  <c:v>37.9</c:v>
                </c:pt>
                <c:pt idx="4">
                  <c:v>7.1</c:v>
                </c:pt>
                <c:pt idx="5">
                  <c:v>77</c:v>
                </c:pt>
                <c:pt idx="6">
                  <c:v>43.1</c:v>
                </c:pt>
                <c:pt idx="7">
                  <c:v>189</c:v>
                </c:pt>
                <c:pt idx="8">
                  <c:v>71.3</c:v>
                </c:pt>
                <c:pt idx="9">
                  <c:v>128.6</c:v>
                </c:pt>
                <c:pt idx="10">
                  <c:v>3.7</c:v>
                </c:pt>
                <c:pt idx="11">
                  <c:v>37.1</c:v>
                </c:pt>
                <c:pt idx="12">
                  <c:v>51.3</c:v>
                </c:pt>
                <c:pt idx="13">
                  <c:v>31.3</c:v>
                </c:pt>
                <c:pt idx="14">
                  <c:v>167.8</c:v>
                </c:pt>
                <c:pt idx="15">
                  <c:v>72.2</c:v>
                </c:pt>
                <c:pt idx="16">
                  <c:v>11</c:v>
                </c:pt>
                <c:pt idx="17">
                  <c:v>50.9</c:v>
                </c:pt>
                <c:pt idx="18">
                  <c:v>22.7</c:v>
                </c:pt>
              </c:numCache>
            </c:numRef>
          </c:xVal>
          <c:yVal>
            <c:numRef>
              <c:f>Лист1!$B$2:$B$21</c:f>
              <c:numCache>
                <c:formatCode>General</c:formatCode>
                <c:ptCount val="20"/>
                <c:pt idx="0">
                  <c:v>440</c:v>
                </c:pt>
                <c:pt idx="1">
                  <c:v>375</c:v>
                </c:pt>
                <c:pt idx="2">
                  <c:v>350</c:v>
                </c:pt>
                <c:pt idx="3">
                  <c:v>329</c:v>
                </c:pt>
                <c:pt idx="4">
                  <c:v>276</c:v>
                </c:pt>
                <c:pt idx="5">
                  <c:v>250</c:v>
                </c:pt>
                <c:pt idx="6">
                  <c:v>195</c:v>
                </c:pt>
                <c:pt idx="7">
                  <c:v>181</c:v>
                </c:pt>
                <c:pt idx="8">
                  <c:v>178</c:v>
                </c:pt>
                <c:pt idx="9">
                  <c:v>173</c:v>
                </c:pt>
                <c:pt idx="10">
                  <c:v>146</c:v>
                </c:pt>
                <c:pt idx="11">
                  <c:v>142</c:v>
                </c:pt>
                <c:pt idx="12">
                  <c:v>136</c:v>
                </c:pt>
                <c:pt idx="13">
                  <c:v>124</c:v>
                </c:pt>
                <c:pt idx="14">
                  <c:v>120</c:v>
                </c:pt>
                <c:pt idx="15">
                  <c:v>91</c:v>
                </c:pt>
                <c:pt idx="16">
                  <c:v>77</c:v>
                </c:pt>
                <c:pt idx="17">
                  <c:v>65</c:v>
                </c:pt>
                <c:pt idx="18">
                  <c:v>262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42144"/>
        <c:axId val="35543680"/>
      </c:scatterChart>
      <c:valAx>
        <c:axId val="35542144"/>
        <c:scaling>
          <c:orientation val="minMax"/>
          <c:max val="200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543680"/>
        <c:crosses val="autoZero"/>
        <c:crossBetween val="midCat"/>
      </c:valAx>
      <c:valAx>
        <c:axId val="35543680"/>
        <c:scaling>
          <c:orientation val="minMax"/>
          <c:min val="4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542144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Affinity  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18"/>
            <c:marker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</c:dPt>
          <c:xVal>
            <c:numRef>
              <c:f>Лист1!$A$2:$A$20</c:f>
              <c:numCache>
                <c:formatCode>0</c:formatCode>
                <c:ptCount val="19"/>
                <c:pt idx="0">
                  <c:v>398.3</c:v>
                </c:pt>
                <c:pt idx="1">
                  <c:v>451.2</c:v>
                </c:pt>
                <c:pt idx="2">
                  <c:v>285.60000000000002</c:v>
                </c:pt>
                <c:pt idx="3">
                  <c:v>501.8</c:v>
                </c:pt>
                <c:pt idx="4">
                  <c:v>893.8</c:v>
                </c:pt>
                <c:pt idx="5">
                  <c:v>2012</c:v>
                </c:pt>
                <c:pt idx="6">
                  <c:v>37.6</c:v>
                </c:pt>
                <c:pt idx="7">
                  <c:v>1149.5999999999999</c:v>
                </c:pt>
                <c:pt idx="8">
                  <c:v>825</c:v>
                </c:pt>
                <c:pt idx="9">
                  <c:v>190.9</c:v>
                </c:pt>
                <c:pt idx="10">
                  <c:v>174.6</c:v>
                </c:pt>
                <c:pt idx="11">
                  <c:v>254.3</c:v>
                </c:pt>
                <c:pt idx="12">
                  <c:v>866.7</c:v>
                </c:pt>
                <c:pt idx="13">
                  <c:v>259.89999999999969</c:v>
                </c:pt>
                <c:pt idx="14">
                  <c:v>39</c:v>
                </c:pt>
                <c:pt idx="15">
                  <c:v>27.9</c:v>
                </c:pt>
                <c:pt idx="16">
                  <c:v>131.4</c:v>
                </c:pt>
                <c:pt idx="17">
                  <c:v>311.39999999999969</c:v>
                </c:pt>
                <c:pt idx="18">
                  <c:v>134.80000000000001</c:v>
                </c:pt>
              </c:numCache>
            </c:numRef>
          </c:xVal>
          <c:yVal>
            <c:numRef>
              <c:f>Лист1!$B$2:$B$20</c:f>
              <c:numCache>
                <c:formatCode>General</c:formatCode>
                <c:ptCount val="19"/>
                <c:pt idx="0">
                  <c:v>163</c:v>
                </c:pt>
                <c:pt idx="1">
                  <c:v>153</c:v>
                </c:pt>
                <c:pt idx="2">
                  <c:v>136</c:v>
                </c:pt>
                <c:pt idx="3">
                  <c:v>156</c:v>
                </c:pt>
                <c:pt idx="4">
                  <c:v>156</c:v>
                </c:pt>
                <c:pt idx="5">
                  <c:v>166</c:v>
                </c:pt>
                <c:pt idx="6">
                  <c:v>146</c:v>
                </c:pt>
                <c:pt idx="7">
                  <c:v>132</c:v>
                </c:pt>
                <c:pt idx="8">
                  <c:v>120</c:v>
                </c:pt>
                <c:pt idx="9">
                  <c:v>193</c:v>
                </c:pt>
                <c:pt idx="10">
                  <c:v>199</c:v>
                </c:pt>
                <c:pt idx="11">
                  <c:v>135</c:v>
                </c:pt>
                <c:pt idx="12">
                  <c:v>136</c:v>
                </c:pt>
                <c:pt idx="13">
                  <c:v>108</c:v>
                </c:pt>
                <c:pt idx="14">
                  <c:v>164</c:v>
                </c:pt>
                <c:pt idx="15">
                  <c:v>169</c:v>
                </c:pt>
                <c:pt idx="16">
                  <c:v>109</c:v>
                </c:pt>
                <c:pt idx="17">
                  <c:v>226</c:v>
                </c:pt>
                <c:pt idx="18">
                  <c:v>172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96704"/>
        <c:axId val="35498240"/>
      </c:scatterChart>
      <c:valAx>
        <c:axId val="35496704"/>
        <c:scaling>
          <c:orientation val="minMax"/>
          <c:max val="2100"/>
          <c:min val="0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498240"/>
        <c:crosses val="autoZero"/>
        <c:crossBetween val="midCat"/>
      </c:valAx>
      <c:valAx>
        <c:axId val="35498240"/>
        <c:scaling>
          <c:orientation val="minMax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496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Affinity women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6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7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9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xVal>
            <c:numRef>
              <c:f>Лист1!$A$2:$A$23</c:f>
              <c:numCache>
                <c:formatCode>General</c:formatCode>
                <c:ptCount val="22"/>
                <c:pt idx="0">
                  <c:v>31.9</c:v>
                </c:pt>
                <c:pt idx="1">
                  <c:v>34.6</c:v>
                </c:pt>
                <c:pt idx="2">
                  <c:v>36.4</c:v>
                </c:pt>
                <c:pt idx="3">
                  <c:v>30.7</c:v>
                </c:pt>
                <c:pt idx="4">
                  <c:v>34.1</c:v>
                </c:pt>
                <c:pt idx="5">
                  <c:v>29.7</c:v>
                </c:pt>
                <c:pt idx="6">
                  <c:v>33.800000000000004</c:v>
                </c:pt>
                <c:pt idx="7">
                  <c:v>30.9</c:v>
                </c:pt>
                <c:pt idx="8">
                  <c:v>37.700000000000003</c:v>
                </c:pt>
                <c:pt idx="9">
                  <c:v>36.6</c:v>
                </c:pt>
                <c:pt idx="10">
                  <c:v>32.700000000000003</c:v>
                </c:pt>
                <c:pt idx="11">
                  <c:v>35.4</c:v>
                </c:pt>
                <c:pt idx="12">
                  <c:v>34.6</c:v>
                </c:pt>
                <c:pt idx="13">
                  <c:v>35.5</c:v>
                </c:pt>
                <c:pt idx="14">
                  <c:v>35.1</c:v>
                </c:pt>
                <c:pt idx="15">
                  <c:v>30.9</c:v>
                </c:pt>
                <c:pt idx="16">
                  <c:v>34.5</c:v>
                </c:pt>
                <c:pt idx="17">
                  <c:v>34.5</c:v>
                </c:pt>
                <c:pt idx="18">
                  <c:v>34.200000000000003</c:v>
                </c:pt>
                <c:pt idx="19">
                  <c:v>33.700000000000003</c:v>
                </c:pt>
                <c:pt idx="20">
                  <c:v>32.1</c:v>
                </c:pt>
                <c:pt idx="21">
                  <c:v>31.3</c:v>
                </c:pt>
              </c:numCache>
            </c:numRef>
          </c:xVal>
          <c:yVal>
            <c:numRef>
              <c:f>Лист1!$B$2:$B$23</c:f>
              <c:numCache>
                <c:formatCode>General</c:formatCode>
                <c:ptCount val="22"/>
                <c:pt idx="0">
                  <c:v>93</c:v>
                </c:pt>
                <c:pt idx="1">
                  <c:v>76</c:v>
                </c:pt>
                <c:pt idx="2">
                  <c:v>75</c:v>
                </c:pt>
                <c:pt idx="3">
                  <c:v>84</c:v>
                </c:pt>
                <c:pt idx="4">
                  <c:v>74</c:v>
                </c:pt>
                <c:pt idx="5">
                  <c:v>83</c:v>
                </c:pt>
                <c:pt idx="6">
                  <c:v>97</c:v>
                </c:pt>
                <c:pt idx="7">
                  <c:v>50</c:v>
                </c:pt>
                <c:pt idx="8">
                  <c:v>103</c:v>
                </c:pt>
                <c:pt idx="9">
                  <c:v>79</c:v>
                </c:pt>
                <c:pt idx="10">
                  <c:v>101</c:v>
                </c:pt>
                <c:pt idx="11">
                  <c:v>75</c:v>
                </c:pt>
                <c:pt idx="12">
                  <c:v>62</c:v>
                </c:pt>
                <c:pt idx="13">
                  <c:v>99</c:v>
                </c:pt>
                <c:pt idx="14">
                  <c:v>83</c:v>
                </c:pt>
                <c:pt idx="15">
                  <c:v>96</c:v>
                </c:pt>
                <c:pt idx="16">
                  <c:v>107</c:v>
                </c:pt>
                <c:pt idx="17">
                  <c:v>99</c:v>
                </c:pt>
                <c:pt idx="18">
                  <c:v>115</c:v>
                </c:pt>
                <c:pt idx="19">
                  <c:v>101</c:v>
                </c:pt>
                <c:pt idx="20">
                  <c:v>91</c:v>
                </c:pt>
                <c:pt idx="21">
                  <c:v>53</c:v>
                </c:pt>
              </c:numCache>
            </c:numRef>
          </c:yVal>
          <c:bubbleSize>
            <c:numRef>
              <c:f>Лист1!$C$2:$C$23</c:f>
              <c:numCache>
                <c:formatCode>0</c:formatCode>
                <c:ptCount val="22"/>
                <c:pt idx="0">
                  <c:v>867.4</c:v>
                </c:pt>
                <c:pt idx="1">
                  <c:v>1091.5</c:v>
                </c:pt>
                <c:pt idx="2">
                  <c:v>763.8</c:v>
                </c:pt>
                <c:pt idx="3">
                  <c:v>1164.5999999999999</c:v>
                </c:pt>
                <c:pt idx="4">
                  <c:v>2084.8000000000002</c:v>
                </c:pt>
                <c:pt idx="5">
                  <c:v>4228.2</c:v>
                </c:pt>
                <c:pt idx="6">
                  <c:v>6683.2</c:v>
                </c:pt>
                <c:pt idx="7">
                  <c:v>87.3</c:v>
                </c:pt>
                <c:pt idx="8">
                  <c:v>102.6</c:v>
                </c:pt>
                <c:pt idx="9">
                  <c:v>3246.2</c:v>
                </c:pt>
                <c:pt idx="10">
                  <c:v>2507.9</c:v>
                </c:pt>
                <c:pt idx="11">
                  <c:v>255</c:v>
                </c:pt>
                <c:pt idx="12">
                  <c:v>335</c:v>
                </c:pt>
                <c:pt idx="13">
                  <c:v>293.10000000000002</c:v>
                </c:pt>
                <c:pt idx="14">
                  <c:v>664.4</c:v>
                </c:pt>
                <c:pt idx="15">
                  <c:v>2359.6</c:v>
                </c:pt>
                <c:pt idx="16">
                  <c:v>906.9</c:v>
                </c:pt>
                <c:pt idx="17">
                  <c:v>97.3</c:v>
                </c:pt>
                <c:pt idx="18">
                  <c:v>51.2</c:v>
                </c:pt>
                <c:pt idx="19">
                  <c:v>441.5</c:v>
                </c:pt>
                <c:pt idx="20">
                  <c:v>15875</c:v>
                </c:pt>
                <c:pt idx="21">
                  <c:v>482.1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20"/>
        <c:showNegBubbles val="0"/>
        <c:axId val="37476608"/>
        <c:axId val="44357504"/>
      </c:bubbleChart>
      <c:valAx>
        <c:axId val="37476608"/>
        <c:scaling>
          <c:orientation val="minMax"/>
          <c:max val="39"/>
          <c:min val="29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57504"/>
        <c:crossesAt val="100"/>
        <c:crossBetween val="midCat"/>
        <c:majorUnit val="2"/>
      </c:valAx>
      <c:valAx>
        <c:axId val="44357504"/>
        <c:scaling>
          <c:orientation val="minMax"/>
          <c:max val="120"/>
          <c:min val="4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476608"/>
        <c:crossesAt val="34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0.02851</cdr:x>
      <cdr:y>0.52872</cdr:y>
    </cdr:from>
    <cdr:to>
      <cdr:x>0.12339</cdr:x>
      <cdr:y>0.62862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4593" y="1794525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 err="1" smtClean="0"/>
            <a:t>Kinopoisk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0.14336</cdr:x>
      <cdr:y>0.47878</cdr:y>
    </cdr:from>
    <cdr:to>
      <cdr:x>0.23824</cdr:x>
      <cdr:y>0.57867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79816" y="1625002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Rutube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0.18277</cdr:x>
      <cdr:y>0.18429</cdr:y>
    </cdr:from>
    <cdr:to>
      <cdr:x>0.27766</cdr:x>
      <cdr:y>0.28418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04155" y="625494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IVI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0.16473</cdr:x>
      <cdr:y>0.76653</cdr:y>
    </cdr:from>
    <cdr:to>
      <cdr:x>0.2113</cdr:x>
      <cdr:y>0.86643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55662" y="2601669"/>
          <a:ext cx="383261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GQ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0.22218</cdr:x>
      <cdr:y>0.71659</cdr:y>
    </cdr:from>
    <cdr:to>
      <cdr:x>0.30437</cdr:x>
      <cdr:y>0.81648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28493" y="2432146"/>
          <a:ext cx="676338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Meduza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0.35372</cdr:x>
      <cdr:y>0.13939</cdr:y>
    </cdr:from>
    <cdr:to>
      <cdr:x>0.44861</cdr:x>
      <cdr:y>0.23928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911011" y="473094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Tvigle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0.27679</cdr:x>
      <cdr:y>0.48056</cdr:y>
    </cdr:from>
    <cdr:to>
      <cdr:x>0.35897</cdr:x>
      <cdr:y>0.58046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77878" y="1631069"/>
          <a:ext cx="676338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Youtube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0.23501</cdr:x>
      <cdr:y>0.25723</cdr:y>
    </cdr:from>
    <cdr:to>
      <cdr:x>0.31719</cdr:x>
      <cdr:y>0.35713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934001" y="873069"/>
          <a:ext cx="676338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Afisha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0.42364</cdr:x>
      <cdr:y>0.36437</cdr:y>
    </cdr:from>
    <cdr:to>
      <cdr:x>0.51852</cdr:x>
      <cdr:y>0.46427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486364" y="1236704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err="1" smtClean="0"/>
            <a:t>Я.Видео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0.42364</cdr:x>
      <cdr:y>0.18497</cdr:y>
    </cdr:from>
    <cdr:to>
      <cdr:x>0.51852</cdr:x>
      <cdr:y>0.28487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486364" y="627815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Megogo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0.48006</cdr:x>
      <cdr:y>0.59739</cdr:y>
    </cdr:from>
    <cdr:to>
      <cdr:x>0.55698</cdr:x>
      <cdr:y>0.67108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50677" y="2027602"/>
          <a:ext cx="63304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smtClean="0"/>
            <a:t>Lenta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0.51213</cdr:x>
      <cdr:y>0.06172</cdr:y>
    </cdr:from>
    <cdr:to>
      <cdr:x>0.58906</cdr:x>
      <cdr:y>0.1354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214644" y="209478"/>
          <a:ext cx="63304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BG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0.543</cdr:x>
      <cdr:y>0.25723</cdr:y>
    </cdr:from>
    <cdr:to>
      <cdr:x>0.61992</cdr:x>
      <cdr:y>0.33092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468643" y="873069"/>
          <a:ext cx="63304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 smtClean="0"/>
            <a:t>Tvzavr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0.55059</cdr:x>
      <cdr:y>0.13821</cdr:y>
    </cdr:from>
    <cdr:to>
      <cdr:x>0.6358</cdr:x>
      <cdr:y>0.21189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4531166" y="469086"/>
          <a:ext cx="70123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Zoomby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0.53456</cdr:x>
      <cdr:y>0.57502</cdr:y>
    </cdr:from>
    <cdr:to>
      <cdr:x>0.64355</cdr:x>
      <cdr:y>0.6487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399218" y="1951665"/>
          <a:ext cx="896944" cy="250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 smtClean="0"/>
            <a:t>Komersant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0.56329</cdr:x>
      <cdr:y>0.66496</cdr:y>
    </cdr:from>
    <cdr:to>
      <cdr:x>0.67228</cdr:x>
      <cdr:y>0.73864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635621" y="2256914"/>
          <a:ext cx="89701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 smtClean="0"/>
            <a:t>Slon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0.60509</cdr:x>
      <cdr:y>0.40994</cdr:y>
    </cdr:from>
    <cdr:to>
      <cdr:x>0.71409</cdr:x>
      <cdr:y>0.48362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979673" y="1391355"/>
          <a:ext cx="89701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Forbes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0.63214</cdr:x>
      <cdr:y>0.21189</cdr:y>
    </cdr:from>
    <cdr:to>
      <cdr:x>0.74114</cdr:x>
      <cdr:y>0.28558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202236" y="719180"/>
          <a:ext cx="89701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Snob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0.718</cdr:x>
      <cdr:y>0.38864</cdr:y>
    </cdr:from>
    <cdr:to>
      <cdr:x>0.78348</cdr:x>
      <cdr:y>0.46232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908827" y="1319067"/>
          <a:ext cx="53886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Rbc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0.70992</cdr:x>
      <cdr:y>0.5694</cdr:y>
    </cdr:from>
    <cdr:to>
      <cdr:x>0.81054</cdr:x>
      <cdr:y>0.64308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5842397" y="1932575"/>
          <a:ext cx="828034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Vedomosti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0.7966</cdr:x>
      <cdr:y>0.1639</cdr:y>
    </cdr:from>
    <cdr:to>
      <cdr:x>0.89721</cdr:x>
      <cdr:y>0.23759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6555660" y="556289"/>
          <a:ext cx="828034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 smtClean="0"/>
            <a:t>Newstube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0.6309</cdr:x>
      <cdr:y>0.50396</cdr:y>
    </cdr:from>
    <cdr:to>
      <cdr:x>0.71367</cdr:x>
      <cdr:y>0.58672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192033" y="1710492"/>
          <a:ext cx="681202" cy="280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mtClean="0"/>
            <a:t>Ролики </a:t>
          </a:r>
          <a:r>
            <a:rPr lang="en-US" sz="1100" dirty="0" err="1" smtClean="0"/>
            <a:t>Tvrain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0.07201</cdr:x>
      <cdr:y>0.08877</cdr:y>
    </cdr:from>
    <cdr:to>
      <cdr:x>0.131</cdr:x>
      <cdr:y>0.18189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2652" y="301288"/>
          <a:ext cx="485465" cy="316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mtClean="0"/>
            <a:t>Bg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0.08436</cdr:x>
      <cdr:y>0.16599</cdr:y>
    </cdr:from>
    <cdr:to>
      <cdr:x>0.15364</cdr:x>
      <cdr:y>0.25912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94268" y="563386"/>
          <a:ext cx="570088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Snob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0.27298</cdr:x>
      <cdr:y>0.25652</cdr:y>
    </cdr:from>
    <cdr:to>
      <cdr:x>0.3738</cdr:x>
      <cdr:y>0.34965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46490" y="870656"/>
          <a:ext cx="829732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Vedomosti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0.15809</cdr:x>
      <cdr:y>0.27315</cdr:y>
    </cdr:from>
    <cdr:to>
      <cdr:x>0.22737</cdr:x>
      <cdr:y>0.36628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01015" y="927100"/>
          <a:ext cx="570147" cy="316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Slon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0.35151</cdr:x>
      <cdr:y>0.30319</cdr:y>
    </cdr:from>
    <cdr:to>
      <cdr:x>0.47119</cdr:x>
      <cdr:y>0.39632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92780" y="1029053"/>
          <a:ext cx="984954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Kommersant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0.13272</cdr:x>
      <cdr:y>0.3829</cdr:y>
    </cdr:from>
    <cdr:to>
      <cdr:x>0.22016</cdr:x>
      <cdr:y>0.47603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092200" y="1299589"/>
          <a:ext cx="719666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Meduza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0.59362</cdr:x>
      <cdr:y>0.37967</cdr:y>
    </cdr:from>
    <cdr:to>
      <cdr:x>0.65501</cdr:x>
      <cdr:y>0.4728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885269" y="1288615"/>
          <a:ext cx="505175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Lenta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0.26989</cdr:x>
      <cdr:y>0.42946</cdr:y>
    </cdr:from>
    <cdr:to>
      <cdr:x>0.38957</cdr:x>
      <cdr:y>0.52259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221091" y="1457634"/>
          <a:ext cx="984954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Afisha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0.881</cdr:x>
      <cdr:y>0.30319</cdr:y>
    </cdr:from>
    <cdr:to>
      <cdr:x>0.94239</cdr:x>
      <cdr:y>0.39632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7250292" y="1029053"/>
          <a:ext cx="505175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Rbc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0.86626</cdr:x>
      <cdr:y>0.57426</cdr:y>
    </cdr:from>
    <cdr:to>
      <cdr:x>0.95816</cdr:x>
      <cdr:y>0.66739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7128934" y="1949098"/>
          <a:ext cx="756356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Kinopoisk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0.51852</cdr:x>
      <cdr:y>0.72186</cdr:y>
    </cdr:from>
    <cdr:to>
      <cdr:x>0.58779</cdr:x>
      <cdr:y>0.81499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4267200" y="2450042"/>
          <a:ext cx="570089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Tvigle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0.44925</cdr:x>
      <cdr:y>0.72186</cdr:y>
    </cdr:from>
    <cdr:to>
      <cdr:x>0.51852</cdr:x>
      <cdr:y>0.81499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697111" y="2450042"/>
          <a:ext cx="570089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ivi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0.27744</cdr:x>
      <cdr:y>0.62873</cdr:y>
    </cdr:from>
    <cdr:to>
      <cdr:x>0.39712</cdr:x>
      <cdr:y>0.72186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2283180" y="2133953"/>
          <a:ext cx="984954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Rutube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0.19427</cdr:x>
      <cdr:y>0.59381</cdr:y>
    </cdr:from>
    <cdr:to>
      <cdr:x>0.31396</cdr:x>
      <cdr:y>0.68694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598789" y="2015420"/>
          <a:ext cx="984954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Zoomby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0.11677</cdr:x>
      <cdr:y>0.72186</cdr:y>
    </cdr:from>
    <cdr:to>
      <cdr:x>0.23645</cdr:x>
      <cdr:y>0.81499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960966" y="2450042"/>
          <a:ext cx="984954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Megogo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0.08128</cdr:x>
      <cdr:y>0.48576</cdr:y>
    </cdr:from>
    <cdr:to>
      <cdr:x>0.20096</cdr:x>
      <cdr:y>0.57889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668869" y="1648707"/>
          <a:ext cx="984954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Tvzavr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0.05178</cdr:x>
      <cdr:y>0.62873</cdr:y>
    </cdr:from>
    <cdr:to>
      <cdr:x>0.17147</cdr:x>
      <cdr:y>0.72186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26129" y="2133952"/>
          <a:ext cx="985001" cy="316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Gq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0.07716</cdr:x>
      <cdr:y>0.78173</cdr:y>
    </cdr:from>
    <cdr:to>
      <cdr:x>0.19685</cdr:x>
      <cdr:y>0.87486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635003" y="2653242"/>
          <a:ext cx="984954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Newstube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0.13512</cdr:x>
      <cdr:y>0</cdr:y>
    </cdr:from>
    <cdr:to>
      <cdr:x>0.26406</cdr:x>
      <cdr:y>0.09313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1111983" y="0"/>
          <a:ext cx="1061128" cy="316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mtClean="0"/>
            <a:t>Ролики </a:t>
          </a:r>
          <a:r>
            <a:rPr lang="en-US" dirty="0" err="1" smtClean="0"/>
            <a:t>Tvrain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0.02851</cdr:x>
      <cdr:y>0.52872</cdr:y>
    </cdr:from>
    <cdr:to>
      <cdr:x>0.12339</cdr:x>
      <cdr:y>0.62862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4593" y="1794525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 err="1" smtClean="0"/>
            <a:t>Kinopoisk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0.14336</cdr:x>
      <cdr:y>0.47878</cdr:y>
    </cdr:from>
    <cdr:to>
      <cdr:x>0.23824</cdr:x>
      <cdr:y>0.57867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79816" y="1625002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Rutube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0.18277</cdr:x>
      <cdr:y>0.18429</cdr:y>
    </cdr:from>
    <cdr:to>
      <cdr:x>0.27766</cdr:x>
      <cdr:y>0.28418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04155" y="625494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IVI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0.16473</cdr:x>
      <cdr:y>0.76653</cdr:y>
    </cdr:from>
    <cdr:to>
      <cdr:x>0.2113</cdr:x>
      <cdr:y>0.86643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55662" y="2601669"/>
          <a:ext cx="383261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GQ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0.22218</cdr:x>
      <cdr:y>0.71659</cdr:y>
    </cdr:from>
    <cdr:to>
      <cdr:x>0.30437</cdr:x>
      <cdr:y>0.81648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28493" y="2432146"/>
          <a:ext cx="676338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Meduza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0.35372</cdr:x>
      <cdr:y>0.13939</cdr:y>
    </cdr:from>
    <cdr:to>
      <cdr:x>0.44861</cdr:x>
      <cdr:y>0.23928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911011" y="473094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Tvigle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0.27679</cdr:x>
      <cdr:y>0.48056</cdr:y>
    </cdr:from>
    <cdr:to>
      <cdr:x>0.35897</cdr:x>
      <cdr:y>0.58046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77878" y="1631069"/>
          <a:ext cx="676338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Youtube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0.23501</cdr:x>
      <cdr:y>0.25723</cdr:y>
    </cdr:from>
    <cdr:to>
      <cdr:x>0.31719</cdr:x>
      <cdr:y>0.35713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934001" y="873069"/>
          <a:ext cx="676338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mtClean="0"/>
            <a:t>Afisha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0.42364</cdr:x>
      <cdr:y>0.36437</cdr:y>
    </cdr:from>
    <cdr:to>
      <cdr:x>0.51852</cdr:x>
      <cdr:y>0.46427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486364" y="1236704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err="1" smtClean="0"/>
            <a:t>Я.Видео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0.42364</cdr:x>
      <cdr:y>0.18497</cdr:y>
    </cdr:from>
    <cdr:to>
      <cdr:x>0.51852</cdr:x>
      <cdr:y>0.28487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486364" y="627815"/>
          <a:ext cx="780836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err="1" smtClean="0"/>
            <a:t>Megogo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0.48006</cdr:x>
      <cdr:y>0.59739</cdr:y>
    </cdr:from>
    <cdr:to>
      <cdr:x>0.55698</cdr:x>
      <cdr:y>0.67108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50677" y="2027602"/>
          <a:ext cx="63304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smtClean="0"/>
            <a:t>Lenta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0.51213</cdr:x>
      <cdr:y>0.06172</cdr:y>
    </cdr:from>
    <cdr:to>
      <cdr:x>0.58906</cdr:x>
      <cdr:y>0.1354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214644" y="209478"/>
          <a:ext cx="63304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BG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0.543</cdr:x>
      <cdr:y>0.25723</cdr:y>
    </cdr:from>
    <cdr:to>
      <cdr:x>0.61992</cdr:x>
      <cdr:y>0.33092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468643" y="873069"/>
          <a:ext cx="63304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 smtClean="0"/>
            <a:t>Tvzavr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0.55059</cdr:x>
      <cdr:y>0.13821</cdr:y>
    </cdr:from>
    <cdr:to>
      <cdr:x>0.6358</cdr:x>
      <cdr:y>0.21189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4531166" y="469086"/>
          <a:ext cx="70123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Zoomby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0.51852</cdr:x>
      <cdr:y>0.56418</cdr:y>
    </cdr:from>
    <cdr:to>
      <cdr:x>0.62751</cdr:x>
      <cdr:y>0.63786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267200" y="1914854"/>
          <a:ext cx="896944" cy="250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Komersant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0.56329</cdr:x>
      <cdr:y>0.66496</cdr:y>
    </cdr:from>
    <cdr:to>
      <cdr:x>0.67228</cdr:x>
      <cdr:y>0.73864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635621" y="2256914"/>
          <a:ext cx="89701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 smtClean="0"/>
            <a:t>Slon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0.60509</cdr:x>
      <cdr:y>0.40994</cdr:y>
    </cdr:from>
    <cdr:to>
      <cdr:x>0.71409</cdr:x>
      <cdr:y>0.48362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979673" y="1391355"/>
          <a:ext cx="89701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Forbes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0.63214</cdr:x>
      <cdr:y>0.21189</cdr:y>
    </cdr:from>
    <cdr:to>
      <cdr:x>0.74114</cdr:x>
      <cdr:y>0.28558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202236" y="719180"/>
          <a:ext cx="897013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Snob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0.63424</cdr:x>
      <cdr:y>0.48739</cdr:y>
    </cdr:from>
    <cdr:to>
      <cdr:x>0.71033</cdr:x>
      <cdr:y>0.5609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5219576" y="1654232"/>
          <a:ext cx="626115" cy="249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smtClean="0"/>
            <a:t>Ролики</a:t>
          </a:r>
        </a:p>
        <a:p xmlns:a="http://schemas.openxmlformats.org/drawingml/2006/main">
          <a:r>
            <a:rPr lang="en-US" sz="1100" dirty="0" err="1" smtClean="0"/>
            <a:t>Tvrain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0.718</cdr:x>
      <cdr:y>0.38864</cdr:y>
    </cdr:from>
    <cdr:to>
      <cdr:x>0.78348</cdr:x>
      <cdr:y>0.46232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908827" y="1319067"/>
          <a:ext cx="538866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Rbc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0.70992</cdr:x>
      <cdr:y>0.5694</cdr:y>
    </cdr:from>
    <cdr:to>
      <cdr:x>0.81054</cdr:x>
      <cdr:y>0.64308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5842397" y="1932575"/>
          <a:ext cx="828034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smtClean="0"/>
            <a:t>Vedomosti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0.7966</cdr:x>
      <cdr:y>0.1639</cdr:y>
    </cdr:from>
    <cdr:to>
      <cdr:x>0.89721</cdr:x>
      <cdr:y>0.23759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6555660" y="556289"/>
          <a:ext cx="828034" cy="250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 smtClean="0"/>
            <a:t>Newstube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A604D-3D01-0A4C-8667-EBB01DB4740E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9FBA9-7135-4D4A-9572-94A5235587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359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19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19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19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19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19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19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1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0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08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884B-3C0F-4F4C-AF6C-B19B505E315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1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6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7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6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7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1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6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8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DC7FC-6DA9-2C43-AB7A-376FFBD5215A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A01CC-2118-D046-B340-13468B3625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68" y="433976"/>
            <a:ext cx="586740" cy="38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>
            <p:custDataLst>
              <p:tags r:id="rId1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r="15038"/>
          <a:stretch/>
        </p:blipFill>
        <p:spPr bwMode="auto">
          <a:xfrm>
            <a:off x="0" y="4906521"/>
            <a:ext cx="9144000" cy="25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36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e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tags" Target="../tags/tag8.xml"/><Relationship Id="rId7" Type="http://schemas.openxmlformats.org/officeDocument/2006/relationships/image" Target="../media/image3.emf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.e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2.xml"/><Relationship Id="rId7" Type="http://schemas.openxmlformats.org/officeDocument/2006/relationships/image" Target="../media/image3.emf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4.xml"/><Relationship Id="rId7" Type="http://schemas.openxmlformats.org/officeDocument/2006/relationships/image" Target="../media/image3.emf"/><Relationship Id="rId12" Type="http://schemas.openxmlformats.org/officeDocument/2006/relationships/hyperlink" Target="https://www.facebook.com/tvrain/videos/10153504386153800/" TargetMode="External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hyperlink" Target="https://www.facebook.com/tvrain/videos/10153506928183800/" TargetMode="External"/><Relationship Id="rId5" Type="http://schemas.openxmlformats.org/officeDocument/2006/relationships/notesSlide" Target="../notesSlides/notesSlide6.xml"/><Relationship Id="rId10" Type="http://schemas.openxmlformats.org/officeDocument/2006/relationships/hyperlink" Target="https://www.facebook.com/tvrain/videos/10153510703053800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facebook.com/tvrain/videos/1015351409181380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vrain/videos/10153520656408800/" TargetMode="External"/><Relationship Id="rId3" Type="http://schemas.openxmlformats.org/officeDocument/2006/relationships/tags" Target="../tags/tag16.xml"/><Relationship Id="rId7" Type="http://schemas.openxmlformats.org/officeDocument/2006/relationships/image" Target="../media/image3.emf"/><Relationship Id="rId12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hyperlink" Target="https://www.facebook.com/tvrain/videos/10153526943488800" TargetMode="External"/><Relationship Id="rId5" Type="http://schemas.openxmlformats.org/officeDocument/2006/relationships/notesSlide" Target="../notesSlides/notesSlide7.xml"/><Relationship Id="rId10" Type="http://schemas.openxmlformats.org/officeDocument/2006/relationships/hyperlink" Target="https://www.facebook.com/tvrain/videos/10153524983833800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facebook.com/tvrain/videos/1015352914172880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tvrain.ru/teleshow/health_kitchen/infarkt-400257" TargetMode="External"/><Relationship Id="rId3" Type="http://schemas.openxmlformats.org/officeDocument/2006/relationships/tags" Target="../tags/tag18.xml"/><Relationship Id="rId7" Type="http://schemas.openxmlformats.org/officeDocument/2006/relationships/image" Target="../media/image3.emf"/><Relationship Id="rId12" Type="http://schemas.openxmlformats.org/officeDocument/2006/relationships/hyperlink" Target="https://tvrain.ru/teleshow/health_kitchen/rak-400612" TargetMode="External"/><Relationship Id="rId2" Type="http://schemas.openxmlformats.org/officeDocument/2006/relationships/tags" Target="../tags/tag1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hyperlink" Target="https://tvrain.ru/teleshow/health_kitchen/tri_pravila_dlja_roditelej_chtoby_rebenok_rodilsja_zdorovym-401053/" TargetMode="External"/><Relationship Id="rId5" Type="http://schemas.openxmlformats.org/officeDocument/2006/relationships/notesSlide" Target="../notesSlides/notesSlide8.xml"/><Relationship Id="rId10" Type="http://schemas.openxmlformats.org/officeDocument/2006/relationships/hyperlink" Target="https://tvrain.ru/teleshow/health_kitchen/pjat_produktov-399872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tvrain.ru/teleshow/health_kitchen/astma_lechenie-401100" TargetMode="External"/><Relationship Id="rId14" Type="http://schemas.openxmlformats.org/officeDocument/2006/relationships/hyperlink" Target="https://tvrain.ru/teleshow/health_kitchen/kak_karies_mozhet_ubit_vas-39973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0.xml"/><Relationship Id="rId7" Type="http://schemas.openxmlformats.org/officeDocument/2006/relationships/image" Target="../media/image3.emf"/><Relationship Id="rId2" Type="http://schemas.openxmlformats.org/officeDocument/2006/relationships/tags" Target="../tags/tag1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hyperlink" Target="https://tvrain.ru/teleshow/vvp_rossii/vvp_rossii_solofarm-396552" TargetMode="External"/><Relationship Id="rId5" Type="http://schemas.openxmlformats.org/officeDocument/2006/relationships/notesSlide" Target="../notesSlides/notesSlide9.xml"/><Relationship Id="rId10" Type="http://schemas.openxmlformats.org/officeDocument/2006/relationships/hyperlink" Target="https://tvrain.ru/teleshow/vvp_rossii/kovboi_zahvatili_brjansk_mjasnaja_revoljutsija-395731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tvrain.ru/teleshow/vvp_rossii/lev_parhomenko_uznal_kak_rabotaet_rossijskij_agroholding_buduschego-39121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vrain.ru/teleshow/ezdim_doma/" TargetMode="External"/><Relationship Id="rId3" Type="http://schemas.openxmlformats.org/officeDocument/2006/relationships/tags" Target="../tags/tag22.xml"/><Relationship Id="rId7" Type="http://schemas.openxmlformats.org/officeDocument/2006/relationships/image" Target="../media/image3.emf"/><Relationship Id="rId12" Type="http://schemas.openxmlformats.org/officeDocument/2006/relationships/image" Target="../media/image13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11" Type="http://schemas.openxmlformats.org/officeDocument/2006/relationships/hyperlink" Target="https://www.facebook.com/tvrain/videos/10153689864513800/" TargetMode="External"/><Relationship Id="rId5" Type="http://schemas.openxmlformats.org/officeDocument/2006/relationships/notesSlide" Target="../notesSlides/notesSlide10.xml"/><Relationship Id="rId10" Type="http://schemas.openxmlformats.org/officeDocument/2006/relationships/hyperlink" Target="https://tvrain.ru/teleshow/ezdim_doma/lobkov_i_filipenko_uznali_pochemu_ivan_groznyj_ne_takoj_uzh_i_groznyj-391584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tvrain.ru/teleshow/ezdim_doma/ezdim_doma_skoro_na_dozhde-38820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vrain/videos/10153678751683800/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3.emf"/><Relationship Id="rId12" Type="http://schemas.openxmlformats.org/officeDocument/2006/relationships/image" Target="../media/image14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11" Type="http://schemas.openxmlformats.org/officeDocument/2006/relationships/hyperlink" Target="https://www.facebook.com/tvrain/videos/10153747789798800/" TargetMode="External"/><Relationship Id="rId5" Type="http://schemas.openxmlformats.org/officeDocument/2006/relationships/notesSlide" Target="../notesSlides/notesSlide11.xml"/><Relationship Id="rId10" Type="http://schemas.openxmlformats.org/officeDocument/2006/relationships/hyperlink" Target="https://www.facebook.com/tvrain/videos/10153725763843800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facebook.com/tvrain/videos/10153705854538800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vrain/videos/10153788486328800/" TargetMode="External"/><Relationship Id="rId3" Type="http://schemas.openxmlformats.org/officeDocument/2006/relationships/tags" Target="../tags/tag26.xml"/><Relationship Id="rId7" Type="http://schemas.openxmlformats.org/officeDocument/2006/relationships/image" Target="../media/image3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8.xml"/><Relationship Id="rId7" Type="http://schemas.openxmlformats.org/officeDocument/2006/relationships/image" Target="../media/image3.emf"/><Relationship Id="rId2" Type="http://schemas.openxmlformats.org/officeDocument/2006/relationships/tags" Target="../tags/tag2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11" Type="http://schemas.openxmlformats.org/officeDocument/2006/relationships/hyperlink" Target="https://tvrain.ru/teleshow/experiment/sezon_puteshestvij_s_anywayanydaycom-393656" TargetMode="External"/><Relationship Id="rId5" Type="http://schemas.openxmlformats.org/officeDocument/2006/relationships/notesSlide" Target="../notesSlides/notesSlide13.xml"/><Relationship Id="rId10" Type="http://schemas.openxmlformats.org/officeDocument/2006/relationships/hyperlink" Target="https://www.facebook.com/tvrain/videos/10153544930503800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facebook.com/tvrain/videos/10153548811373800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0.xml"/><Relationship Id="rId7" Type="http://schemas.openxmlformats.org/officeDocument/2006/relationships/image" Target="../media/image3.emf"/><Relationship Id="rId2" Type="http://schemas.openxmlformats.org/officeDocument/2006/relationships/tags" Target="../tags/tag2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11" Type="http://schemas.openxmlformats.org/officeDocument/2006/relationships/hyperlink" Target="https://www.youtube.com/watch?v=FH4VSwsV8Kk&amp;feature=youtu.be" TargetMode="External"/><Relationship Id="rId5" Type="http://schemas.openxmlformats.org/officeDocument/2006/relationships/notesSlide" Target="../notesSlides/notesSlide14.xml"/><Relationship Id="rId10" Type="http://schemas.openxmlformats.org/officeDocument/2006/relationships/hyperlink" Target="https://www.youtube.com/watch?v=XXeVEc7GrtQ&amp;feature=youtu.be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youtube.com/watch?v=JZt2E2ttCi4&amp;feature=youtu.b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2.xml"/><Relationship Id="rId7" Type="http://schemas.openxmlformats.org/officeDocument/2006/relationships/image" Target="../media/image3.emf"/><Relationship Id="rId2" Type="http://schemas.openxmlformats.org/officeDocument/2006/relationships/tags" Target="../tags/tag3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tvrain.ru/articles/noch_iskusstv-397098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4.xml"/><Relationship Id="rId7" Type="http://schemas.openxmlformats.org/officeDocument/2006/relationships/image" Target="../media/image3.emf"/><Relationship Id="rId2" Type="http://schemas.openxmlformats.org/officeDocument/2006/relationships/tags" Target="../tags/tag33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tvrain.ru/tests/4/start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36.xml"/><Relationship Id="rId7" Type="http://schemas.openxmlformats.org/officeDocument/2006/relationships/image" Target="../media/image3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11" Type="http://schemas.openxmlformats.org/officeDocument/2006/relationships/hyperlink" Target="https://tvrain.ru/articles/dominion_tower_photo-395418/" TargetMode="External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tvrain.ru/articles/spektakl_vyrypaeva-407839/" TargetMode="External"/><Relationship Id="rId3" Type="http://schemas.openxmlformats.org/officeDocument/2006/relationships/tags" Target="../tags/tag38.xml"/><Relationship Id="rId7" Type="http://schemas.openxmlformats.org/officeDocument/2006/relationships/image" Target="../media/image3.emf"/><Relationship Id="rId2" Type="http://schemas.openxmlformats.org/officeDocument/2006/relationships/tags" Target="../tags/tag3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3.emf"/><Relationship Id="rId2" Type="http://schemas.openxmlformats.org/officeDocument/2006/relationships/tags" Target="../tags/tag39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2.xml"/><Relationship Id="rId7" Type="http://schemas.openxmlformats.org/officeDocument/2006/relationships/image" Target="../media/image3.emf"/><Relationship Id="rId2" Type="http://schemas.openxmlformats.org/officeDocument/2006/relationships/tags" Target="../tags/tag4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44.xml"/><Relationship Id="rId7" Type="http://schemas.openxmlformats.org/officeDocument/2006/relationships/image" Target="../media/image3.emf"/><Relationship Id="rId2" Type="http://schemas.openxmlformats.org/officeDocument/2006/relationships/tags" Target="../tags/tag43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6.xml"/><Relationship Id="rId7" Type="http://schemas.openxmlformats.org/officeDocument/2006/relationships/image" Target="../media/image3.emf"/><Relationship Id="rId2" Type="http://schemas.openxmlformats.org/officeDocument/2006/relationships/tags" Target="../tags/tag45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48.xml"/><Relationship Id="rId7" Type="http://schemas.openxmlformats.org/officeDocument/2006/relationships/image" Target="../media/image3.emf"/><Relationship Id="rId2" Type="http://schemas.openxmlformats.org/officeDocument/2006/relationships/tags" Target="../tags/tag4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50.xml"/><Relationship Id="rId7" Type="http://schemas.openxmlformats.org/officeDocument/2006/relationships/image" Target="../media/image3.emf"/><Relationship Id="rId2" Type="http://schemas.openxmlformats.org/officeDocument/2006/relationships/tags" Target="../tags/tag49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52.xml"/><Relationship Id="rId7" Type="http://schemas.openxmlformats.org/officeDocument/2006/relationships/image" Target="../media/image3.emf"/><Relationship Id="rId2" Type="http://schemas.openxmlformats.org/officeDocument/2006/relationships/tags" Target="../tags/tag51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4.xml"/><Relationship Id="rId7" Type="http://schemas.openxmlformats.org/officeDocument/2006/relationships/image" Target="../media/image3.emf"/><Relationship Id="rId2" Type="http://schemas.openxmlformats.org/officeDocument/2006/relationships/tags" Target="../tags/tag53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6.xml"/><Relationship Id="rId7" Type="http://schemas.openxmlformats.org/officeDocument/2006/relationships/image" Target="../media/image3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1485771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5800" y="1005577"/>
            <a:ext cx="7772400" cy="169476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Дождь - 2016</a:t>
            </a:r>
            <a:br>
              <a:rPr lang="ru-RU" sz="40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Digital first</a:t>
            </a:r>
            <a:endParaRPr lang="ru-RU" sz="40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494" y="209550"/>
            <a:ext cx="7242237" cy="85725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которые ездят за границу </a:t>
            </a:r>
            <a:r>
              <a:rPr lang="en-US" sz="2800" b="1" dirty="0" smtClean="0">
                <a:solidFill>
                  <a:srgbClr val="CF3476"/>
                </a:solidFill>
              </a:rPr>
              <a:t>3-5</a:t>
            </a:r>
            <a:r>
              <a:rPr lang="ru-RU" sz="2800" b="1" dirty="0" smtClean="0">
                <a:solidFill>
                  <a:srgbClr val="CF3476"/>
                </a:solidFill>
              </a:rPr>
              <a:t> раз в год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672672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4711" y="4409559"/>
            <a:ext cx="282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weekly reach, ‘000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93133" y="2360626"/>
            <a:ext cx="93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Affinity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20424" y="2326946"/>
            <a:ext cx="48542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Bg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2542825" y="1459035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Snob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979792" y="3286669"/>
            <a:ext cx="82973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Vedomosti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096304" y="2025576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Slon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587046" y="3160568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Kommersant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3080" y="1948232"/>
            <a:ext cx="71966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Meduza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516035" y="3060499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Lenta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3769080" y="2757437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Afisha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7803445" y="2977561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Rbc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6222" y="3405731"/>
            <a:ext cx="75635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Kinopoisk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587046" y="3692677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Tvigle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2856089" y="3922622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ivi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827869" y="3333676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Rutube</a:t>
            </a:r>
            <a:endParaRPr lang="ru-RU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079982" y="3592561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Zoomby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345688" y="3829263"/>
            <a:ext cx="70465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Megogo</a:t>
            </a:r>
            <a:endParaRPr lang="ru-RU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1065393" y="3376253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Tvzavr</a:t>
            </a:r>
            <a:endParaRPr lang="ru-RU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1257494" y="1859676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Gq</a:t>
            </a:r>
            <a:endParaRPr lang="ru-RU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2065868" y="2938462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Forbes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444563" y="2307916"/>
            <a:ext cx="8113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Ролики </a:t>
            </a:r>
            <a:r>
              <a:rPr lang="en-US" dirty="0" err="1" smtClean="0"/>
              <a:t>Tvrain</a:t>
            </a:r>
            <a:endParaRPr lang="ru-RU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370365" y="4594109"/>
            <a:ext cx="4538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Источник</a:t>
            </a:r>
            <a:r>
              <a:rPr lang="en-US" sz="1100" i="1" dirty="0" smtClean="0"/>
              <a:t>: TNS, </a:t>
            </a:r>
            <a:r>
              <a:rPr lang="ru-RU" sz="1100" i="1" dirty="0" smtClean="0"/>
              <a:t>Октябрь 2015</a:t>
            </a:r>
            <a:r>
              <a:rPr lang="en-US" sz="1100" i="1" dirty="0" smtClean="0"/>
              <a:t>, </a:t>
            </a:r>
            <a:r>
              <a:rPr lang="ru-RU" sz="1100" i="1" dirty="0" smtClean="0"/>
              <a:t>города 100+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405539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05979"/>
            <a:ext cx="742950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Они не смотрят ТВ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164179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4711" y="4409559"/>
            <a:ext cx="282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weekly reach, ‘000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93133" y="2360626"/>
            <a:ext cx="93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Affinity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2533" y="4605514"/>
            <a:ext cx="435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Источник: </a:t>
            </a:r>
            <a:r>
              <a:rPr lang="en-US" dirty="0" smtClean="0"/>
              <a:t>TNS, </a:t>
            </a:r>
            <a:r>
              <a:rPr lang="ru-RU" dirty="0" smtClean="0"/>
              <a:t>Октябрь 2015, города 100+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62378" y="2498246"/>
            <a:ext cx="48542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Bg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498603" y="1966844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Snob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896911" y="3448852"/>
            <a:ext cx="82973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Vedomosti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178946" y="3197419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Kommersant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017702" y="1514003"/>
            <a:ext cx="71966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Meduza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3471527" y="2942995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Lenta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993998" y="2596786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Afisha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4763913" y="3218543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Rbc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7662333" y="2566401"/>
            <a:ext cx="75635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Kinopoisk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302001" y="3672210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Tvigle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3977095" y="3376587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ivi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681306" y="2789907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Rutube</a:t>
            </a:r>
            <a:endParaRPr lang="ru-RU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1885058" y="3877488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Zoomby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078988" y="3719443"/>
            <a:ext cx="70465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Megogo</a:t>
            </a:r>
            <a:endParaRPr lang="ru-RU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1078988" y="2843143"/>
            <a:ext cx="575401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Tvzavr</a:t>
            </a:r>
            <a:endParaRPr lang="ru-RU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1042627" y="3102890"/>
            <a:ext cx="405173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Gq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433689" y="3524210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Forbes</a:t>
            </a:r>
            <a:endParaRPr lang="ru-RU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1600014" y="2167167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Slon</a:t>
            </a:r>
            <a:endParaRPr lang="ru-RU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3960" y="2453242"/>
            <a:ext cx="117686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Ролики </a:t>
            </a:r>
            <a:r>
              <a:rPr lang="en-US" dirty="0" err="1" smtClean="0"/>
              <a:t>Tvrain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5855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358899" y="365932"/>
            <a:ext cx="8318501" cy="85725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И самое главное! Мы единственные, </a:t>
            </a:r>
            <a:br>
              <a:rPr lang="ru-RU" sz="2800" b="1" dirty="0" smtClean="0">
                <a:solidFill>
                  <a:srgbClr val="CF3476"/>
                </a:solidFill>
              </a:rPr>
            </a:br>
            <a:r>
              <a:rPr lang="ru-RU" sz="2800" b="1" dirty="0" smtClean="0">
                <a:solidFill>
                  <a:srgbClr val="CF3476"/>
                </a:solidFill>
              </a:rPr>
              <a:t>кто умеет делать видео для состоявшихся людей 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700509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28854" y="4232953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Мужчины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1200150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Женщины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6036" y="1765443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mtClean="0"/>
              <a:t>Моложе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840894" y="1765442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Старше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51160" y="3573018"/>
            <a:ext cx="1650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Размер пузырька</a:t>
            </a:r>
            <a:r>
              <a:rPr lang="en-US" sz="1400" dirty="0" smtClean="0"/>
              <a:t>:</a:t>
            </a:r>
            <a:r>
              <a:rPr lang="ru-RU" sz="1400" dirty="0" smtClean="0"/>
              <a:t> </a:t>
            </a:r>
            <a:r>
              <a:rPr lang="en-US" sz="1400" dirty="0" smtClean="0"/>
              <a:t>avg. weekly reach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770210" y="2979129"/>
            <a:ext cx="1373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Основа - видео контент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7740387" y="2532037"/>
            <a:ext cx="1403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Основа – текстовый контент</a:t>
            </a:r>
            <a:endParaRPr lang="ru-RU" sz="11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05511" y="3040039"/>
            <a:ext cx="334876" cy="30147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05511" y="2595713"/>
            <a:ext cx="334876" cy="30147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70365" y="4594109"/>
            <a:ext cx="4538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Источник</a:t>
            </a:r>
            <a:r>
              <a:rPr lang="en-US" sz="1100" i="1" dirty="0" smtClean="0"/>
              <a:t>: TNS, </a:t>
            </a:r>
            <a:r>
              <a:rPr lang="ru-RU" sz="1100" i="1" dirty="0" smtClean="0"/>
              <a:t>Октябрь 2015</a:t>
            </a:r>
            <a:r>
              <a:rPr lang="en-US" sz="1100" i="1" dirty="0" smtClean="0"/>
              <a:t>, </a:t>
            </a:r>
            <a:r>
              <a:rPr lang="ru-RU" sz="1100" i="1" dirty="0" smtClean="0"/>
              <a:t>города 100+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3124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147715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5800" y="1005577"/>
            <a:ext cx="7772400" cy="16947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орматы </a:t>
            </a:r>
            <a:b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err="1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нативной</a:t>
            </a:r>
            <a: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 рекламы</a:t>
            </a:r>
            <a:b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на  Дожде </a:t>
            </a:r>
            <a:endParaRPr lang="ru-RU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358899" y="365932"/>
            <a:ext cx="7645381" cy="85725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Снимем и покажем нашим зрителям видео про вашу компанию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881" y="1862503"/>
            <a:ext cx="71842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/>
              <a:buChar char="•"/>
            </a:pPr>
            <a:r>
              <a:rPr lang="ru-RU" sz="1600" dirty="0" smtClean="0"/>
              <a:t>Более активное взаимодействие </a:t>
            </a:r>
            <a:br>
              <a:rPr lang="ru-RU" sz="1600" dirty="0" smtClean="0"/>
            </a:br>
            <a:r>
              <a:rPr lang="ru-RU" sz="1600" dirty="0" smtClean="0"/>
              <a:t>со зрителем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 err="1" smtClean="0"/>
              <a:t>Нативное</a:t>
            </a:r>
            <a:r>
              <a:rPr lang="ru-RU" sz="1600" dirty="0" smtClean="0"/>
              <a:t> </a:t>
            </a:r>
            <a:r>
              <a:rPr lang="ru-RU" sz="1600" dirty="0"/>
              <a:t>видео работает </a:t>
            </a:r>
            <a:r>
              <a:rPr lang="ru-RU" sz="1600" dirty="0" smtClean="0"/>
              <a:t>на </a:t>
            </a:r>
            <a:r>
              <a:rPr lang="ru-RU" sz="1600" dirty="0"/>
              <a:t>улучшение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знания </a:t>
            </a:r>
            <a:r>
              <a:rPr lang="ru-RU" sz="1600" dirty="0"/>
              <a:t>бренда почти в два раза лучше,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чем </a:t>
            </a:r>
            <a:r>
              <a:rPr lang="ru-RU" sz="1600" dirty="0"/>
              <a:t>пре-роллы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ru-RU" sz="1600" dirty="0" smtClean="0"/>
              <a:t>Клиент получает гарантию просмотров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 smtClean="0"/>
              <a:t>Оптимизация цены за счет просмотров, </a:t>
            </a:r>
            <a:br>
              <a:rPr lang="ru-RU" sz="1600" dirty="0" smtClean="0"/>
            </a:br>
            <a:r>
              <a:rPr lang="ru-RU" sz="1600" dirty="0" smtClean="0"/>
              <a:t>которые будут выше гарантии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 smtClean="0"/>
              <a:t>На такой контент не действует </a:t>
            </a:r>
            <a:r>
              <a:rPr lang="en-US" sz="1600" dirty="0" err="1" smtClean="0"/>
              <a:t>Adblock</a:t>
            </a:r>
            <a:endParaRPr lang="ru-RU" sz="1600" dirty="0"/>
          </a:p>
          <a:p>
            <a:endParaRPr lang="en-US" dirty="0"/>
          </a:p>
        </p:txBody>
      </p:sp>
      <p:pic>
        <p:nvPicPr>
          <p:cNvPr id="22" name="Picture 21" descr="Снимок экрана 2015-11-15 в 19.56.1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68" y="2119239"/>
            <a:ext cx="4185713" cy="2697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008" y="1383580"/>
            <a:ext cx="7501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Преимущества </a:t>
            </a:r>
            <a:r>
              <a:rPr lang="ru-RU" sz="2400" dirty="0" err="1"/>
              <a:t>нативной</a:t>
            </a:r>
            <a:r>
              <a:rPr lang="ru-RU" sz="2400" dirty="0"/>
              <a:t> рекламы для рекламодателя</a:t>
            </a:r>
          </a:p>
        </p:txBody>
      </p:sp>
    </p:spTree>
    <p:extLst>
      <p:ext uri="{BB962C8B-B14F-4D97-AF65-F5344CB8AC3E}">
        <p14:creationId xmlns:p14="http://schemas.microsoft.com/office/powerpoint/2010/main" val="12997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9229457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6705600" cy="897564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Лайфхак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003889"/>
            <a:ext cx="4036932" cy="3075286"/>
          </a:xfrm>
        </p:spPr>
        <p:txBody>
          <a:bodyPr>
            <a:normAutofit fontScale="92500"/>
          </a:bodyPr>
          <a:lstStyle/>
          <a:p>
            <a:pPr algn="l"/>
            <a:r>
              <a:rPr lang="ru-RU" sz="1500" b="1" dirty="0">
                <a:solidFill>
                  <a:schemeClr val="tx1"/>
                </a:solidFill>
              </a:rPr>
              <a:t>Идея: </a:t>
            </a:r>
            <a:r>
              <a:rPr lang="ru-RU" sz="1500" dirty="0">
                <a:solidFill>
                  <a:schemeClr val="tx1"/>
                </a:solidFill>
              </a:rPr>
              <a:t>«</a:t>
            </a:r>
            <a:r>
              <a:rPr lang="ru-RU" sz="1500" dirty="0" err="1">
                <a:solidFill>
                  <a:schemeClr val="tx1"/>
                </a:solidFill>
              </a:rPr>
              <a:t>Борк</a:t>
            </a:r>
            <a:r>
              <a:rPr lang="ru-RU" sz="1500" dirty="0">
                <a:solidFill>
                  <a:schemeClr val="tx1"/>
                </a:solidFill>
              </a:rPr>
              <a:t> спасает новый год</a:t>
            </a:r>
            <a:r>
              <a:rPr lang="ru-RU" sz="1500" dirty="0" smtClean="0">
                <a:solidFill>
                  <a:schemeClr val="tx1"/>
                </a:solidFill>
              </a:rPr>
              <a:t>».</a:t>
            </a:r>
          </a:p>
          <a:p>
            <a:pPr algn="l"/>
            <a:r>
              <a:rPr lang="ru-RU" sz="1500" dirty="0" smtClean="0">
                <a:solidFill>
                  <a:schemeClr val="tx1"/>
                </a:solidFill>
              </a:rPr>
              <a:t>Техника </a:t>
            </a:r>
            <a:r>
              <a:rPr lang="ru-RU" sz="1500" dirty="0" err="1">
                <a:solidFill>
                  <a:schemeClr val="tx1"/>
                </a:solidFill>
              </a:rPr>
              <a:t>Борк</a:t>
            </a:r>
            <a:r>
              <a:rPr lang="ru-RU" sz="1500" dirty="0">
                <a:solidFill>
                  <a:schemeClr val="tx1"/>
                </a:solidFill>
              </a:rPr>
              <a:t> – умная, красивая, простая в использовании. С ней  любой может быстро подготовить праздничный стол из «подручных» средств. </a:t>
            </a:r>
          </a:p>
          <a:p>
            <a:pPr algn="l"/>
            <a:r>
              <a:rPr lang="ru-RU" sz="1500" b="1" dirty="0" err="1">
                <a:solidFill>
                  <a:schemeClr val="tx1"/>
                </a:solidFill>
              </a:rPr>
              <a:t>Продакшн</a:t>
            </a:r>
            <a:r>
              <a:rPr lang="ru-RU" sz="1500" b="1" dirty="0">
                <a:solidFill>
                  <a:schemeClr val="tx1"/>
                </a:solidFill>
              </a:rPr>
              <a:t>:  </a:t>
            </a:r>
            <a:r>
              <a:rPr lang="ru-RU" sz="1500" dirty="0">
                <a:solidFill>
                  <a:schemeClr val="tx1"/>
                </a:solidFill>
              </a:rPr>
              <a:t>Дождь</a:t>
            </a:r>
          </a:p>
          <a:p>
            <a:pPr algn="l"/>
            <a:r>
              <a:rPr lang="ru-RU" sz="1500" b="1" dirty="0">
                <a:solidFill>
                  <a:schemeClr val="tx1"/>
                </a:solidFill>
              </a:rPr>
              <a:t>Формат и </a:t>
            </a:r>
            <a:r>
              <a:rPr lang="ru-RU" sz="1500" b="1" dirty="0" err="1">
                <a:solidFill>
                  <a:schemeClr val="tx1"/>
                </a:solidFill>
              </a:rPr>
              <a:t>хрон</a:t>
            </a:r>
            <a:r>
              <a:rPr lang="ru-RU" sz="1500" b="1" dirty="0">
                <a:solidFill>
                  <a:schemeClr val="tx1"/>
                </a:solidFill>
              </a:rPr>
              <a:t>:  </a:t>
            </a:r>
            <a:r>
              <a:rPr lang="ru-RU" sz="1500" dirty="0">
                <a:solidFill>
                  <a:schemeClr val="tx1"/>
                </a:solidFill>
              </a:rPr>
              <a:t>короткие ролики в стиле </a:t>
            </a:r>
            <a:r>
              <a:rPr lang="ru-RU" sz="1500" dirty="0" err="1">
                <a:solidFill>
                  <a:schemeClr val="tx1"/>
                </a:solidFill>
              </a:rPr>
              <a:t>лайф-хак</a:t>
            </a:r>
            <a:r>
              <a:rPr lang="ru-RU" sz="1500" dirty="0">
                <a:solidFill>
                  <a:schemeClr val="tx1"/>
                </a:solidFill>
              </a:rPr>
              <a:t>  до 3 минут </a:t>
            </a:r>
          </a:p>
          <a:p>
            <a:pPr algn="l"/>
            <a:r>
              <a:rPr lang="ru-RU" sz="1500" b="1" dirty="0">
                <a:solidFill>
                  <a:schemeClr val="tx1"/>
                </a:solidFill>
              </a:rPr>
              <a:t>Размещение:  </a:t>
            </a:r>
            <a:r>
              <a:rPr lang="ru-RU" sz="1500" dirty="0" err="1">
                <a:solidFill>
                  <a:schemeClr val="tx1"/>
                </a:solidFill>
              </a:rPr>
              <a:t>фейсбук</a:t>
            </a:r>
            <a:r>
              <a:rPr lang="ru-RU" sz="1500" dirty="0">
                <a:solidFill>
                  <a:schemeClr val="tx1"/>
                </a:solidFill>
              </a:rPr>
              <a:t> ДОЖДЯ</a:t>
            </a:r>
          </a:p>
          <a:p>
            <a:pPr algn="l"/>
            <a:r>
              <a:rPr lang="ru-RU" sz="1500" b="1" dirty="0">
                <a:solidFill>
                  <a:schemeClr val="tx1"/>
                </a:solidFill>
              </a:rPr>
              <a:t>Кол-во: </a:t>
            </a:r>
            <a:r>
              <a:rPr lang="ru-RU" sz="1500" dirty="0">
                <a:solidFill>
                  <a:schemeClr val="tx1"/>
                </a:solidFill>
              </a:rPr>
              <a:t>4 оригинальных ролика</a:t>
            </a:r>
          </a:p>
          <a:p>
            <a:pPr algn="l"/>
            <a:r>
              <a:rPr lang="en-US" sz="1500" b="1" dirty="0">
                <a:solidFill>
                  <a:schemeClr val="tx1"/>
                </a:solidFill>
              </a:rPr>
              <a:t>KPI</a:t>
            </a:r>
            <a:r>
              <a:rPr lang="ru-RU" sz="1500" b="1" dirty="0">
                <a:solidFill>
                  <a:schemeClr val="tx1"/>
                </a:solidFill>
              </a:rPr>
              <a:t>: </a:t>
            </a:r>
            <a:r>
              <a:rPr lang="ru-RU" sz="1500" dirty="0">
                <a:solidFill>
                  <a:schemeClr val="tx1"/>
                </a:solidFill>
              </a:rPr>
              <a:t>35 000 </a:t>
            </a:r>
            <a:r>
              <a:rPr lang="ru-RU" sz="1500" dirty="0" err="1">
                <a:solidFill>
                  <a:schemeClr val="tx1"/>
                </a:solidFill>
              </a:rPr>
              <a:t>промотров</a:t>
            </a:r>
            <a:r>
              <a:rPr lang="ru-RU" sz="1500" dirty="0">
                <a:solidFill>
                  <a:schemeClr val="tx1"/>
                </a:solidFill>
              </a:rPr>
              <a:t> каждого ролика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</a:rPr>
              <a:t>Интеграция  бренда:  бренд - сюжетообразующая</a:t>
            </a:r>
          </a:p>
          <a:p>
            <a:pPr algn="l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5"/>
          <a:stretch/>
        </p:blipFill>
        <p:spPr>
          <a:xfrm>
            <a:off x="4738938" y="1077580"/>
            <a:ext cx="4130507" cy="2494295"/>
          </a:xfrm>
          <a:prstGeom prst="rect">
            <a:avLst/>
          </a:prstGeom>
        </p:spPr>
      </p:pic>
      <p:sp>
        <p:nvSpPr>
          <p:cNvPr id="12" name="Прямоугольник 12"/>
          <p:cNvSpPr/>
          <p:nvPr/>
        </p:nvSpPr>
        <p:spPr>
          <a:xfrm>
            <a:off x="4653214" y="3632899"/>
            <a:ext cx="29763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+mj-lt"/>
                <a:cs typeface="Arial" panose="020B0604020202020204" pitchFamily="34" charset="0"/>
                <a:hlinkClick r:id="rId9"/>
              </a:rPr>
              <a:t>Т</a:t>
            </a:r>
            <a:r>
              <a:rPr lang="ru-RU" sz="1100" dirty="0" smtClean="0">
                <a:latin typeface="+mj-lt"/>
                <a:cs typeface="Arial" panose="020B0604020202020204" pitchFamily="34" charset="0"/>
                <a:hlinkClick r:id="rId9"/>
              </a:rPr>
              <a:t>остер</a:t>
            </a:r>
            <a:r>
              <a:rPr lang="ru-RU" sz="11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ru-RU" sz="1100" dirty="0"/>
              <a:t>37 тыс. просмотров</a:t>
            </a:r>
          </a:p>
          <a:p>
            <a:r>
              <a:rPr lang="ru-RU" sz="1100" dirty="0">
                <a:latin typeface="+mj-lt"/>
                <a:cs typeface="Arial" panose="020B0604020202020204" pitchFamily="34" charset="0"/>
                <a:hlinkClick r:id="rId10"/>
              </a:rPr>
              <a:t>В</a:t>
            </a:r>
            <a:r>
              <a:rPr lang="ru-RU" sz="1100" dirty="0" smtClean="0">
                <a:latin typeface="+mj-lt"/>
                <a:cs typeface="Arial" panose="020B0604020202020204" pitchFamily="34" charset="0"/>
                <a:hlinkClick r:id="rId10"/>
              </a:rPr>
              <a:t>афельница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/>
              <a:t>79 тыс. просмотров</a:t>
            </a:r>
            <a:endParaRPr lang="en-US" sz="1100" dirty="0"/>
          </a:p>
          <a:p>
            <a:r>
              <a:rPr lang="ru-RU" sz="1100" dirty="0">
                <a:cs typeface="Arial" panose="020B0604020202020204" pitchFamily="34" charset="0"/>
                <a:hlinkClick r:id="rId11"/>
              </a:rPr>
              <a:t>Г</a:t>
            </a:r>
            <a:r>
              <a:rPr lang="ru-RU" sz="1100" dirty="0" smtClean="0">
                <a:cs typeface="Arial" panose="020B0604020202020204" pitchFamily="34" charset="0"/>
                <a:hlinkClick r:id="rId11"/>
              </a:rPr>
              <a:t>риль </a:t>
            </a:r>
            <a:r>
              <a:rPr lang="ru-RU" sz="1100" dirty="0"/>
              <a:t>73 тыс. просмотров</a:t>
            </a:r>
          </a:p>
          <a:p>
            <a:r>
              <a:rPr lang="ru-RU" sz="1100" dirty="0">
                <a:latin typeface="+mj-lt"/>
                <a:cs typeface="Arial" panose="020B0604020202020204" pitchFamily="34" charset="0"/>
                <a:hlinkClick r:id="rId12"/>
              </a:rPr>
              <a:t>Б</a:t>
            </a:r>
            <a:r>
              <a:rPr lang="ru-RU" sz="1100" dirty="0" smtClean="0">
                <a:latin typeface="+mj-lt"/>
                <a:cs typeface="Arial" panose="020B0604020202020204" pitchFamily="34" charset="0"/>
                <a:hlinkClick r:id="rId12"/>
              </a:rPr>
              <a:t>лендер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 </a:t>
            </a:r>
            <a:r>
              <a:rPr lang="ru-RU" sz="1100" dirty="0" smtClean="0"/>
              <a:t>67 </a:t>
            </a:r>
            <a:r>
              <a:rPr lang="ru-RU" sz="1100" dirty="0"/>
              <a:t>тыс. просмотров</a:t>
            </a:r>
          </a:p>
        </p:txBody>
      </p:sp>
    </p:spTree>
    <p:extLst>
      <p:ext uri="{BB962C8B-B14F-4D97-AF65-F5344CB8AC3E}">
        <p14:creationId xmlns:p14="http://schemas.microsoft.com/office/powerpoint/2010/main" val="7144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33414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6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257300" y="221059"/>
            <a:ext cx="6311900" cy="797884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Клип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275" y="999661"/>
            <a:ext cx="3943350" cy="3772132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</a:rPr>
              <a:t>Идея: </a:t>
            </a:r>
            <a:r>
              <a:rPr lang="ru-RU" sz="1400" dirty="0">
                <a:solidFill>
                  <a:schemeClr val="tx1"/>
                </a:solidFill>
              </a:rPr>
              <a:t>телеканал Дождь поздравил жителей М</a:t>
            </a:r>
            <a:r>
              <a:rPr lang="ru-RU" sz="1400" dirty="0" smtClean="0">
                <a:solidFill>
                  <a:schemeClr val="tx1"/>
                </a:solidFill>
              </a:rPr>
              <a:t>осквы </a:t>
            </a:r>
            <a:r>
              <a:rPr lang="ru-RU" sz="1400" dirty="0">
                <a:solidFill>
                  <a:schemeClr val="tx1"/>
                </a:solidFill>
              </a:rPr>
              <a:t>и своих зрителей с новым годом, подарив концерты любимых исполнителей в неожиданных местах.</a:t>
            </a:r>
          </a:p>
          <a:p>
            <a:pPr algn="l"/>
            <a:r>
              <a:rPr lang="ru-RU" sz="1400" b="1" dirty="0" err="1">
                <a:solidFill>
                  <a:schemeClr val="tx1"/>
                </a:solidFill>
              </a:rPr>
              <a:t>Продакшн</a:t>
            </a:r>
            <a:r>
              <a:rPr lang="ru-RU" sz="1400" b="1" dirty="0">
                <a:solidFill>
                  <a:schemeClr val="tx1"/>
                </a:solidFill>
              </a:rPr>
              <a:t>: </a:t>
            </a:r>
            <a:r>
              <a:rPr lang="ru-RU" sz="1400" dirty="0">
                <a:solidFill>
                  <a:schemeClr val="tx1"/>
                </a:solidFill>
              </a:rPr>
              <a:t>идея и исполнение - Дождь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Формат и </a:t>
            </a:r>
            <a:r>
              <a:rPr lang="ru-RU" sz="1400" b="1" dirty="0" err="1">
                <a:solidFill>
                  <a:schemeClr val="tx1"/>
                </a:solidFill>
              </a:rPr>
              <a:t>хрон</a:t>
            </a:r>
            <a:r>
              <a:rPr lang="ru-RU" sz="1400" b="1" dirty="0">
                <a:solidFill>
                  <a:schemeClr val="tx1"/>
                </a:solidFill>
              </a:rPr>
              <a:t>: </a:t>
            </a:r>
            <a:r>
              <a:rPr lang="ru-RU" sz="1400" dirty="0">
                <a:solidFill>
                  <a:schemeClr val="tx1"/>
                </a:solidFill>
              </a:rPr>
              <a:t>короткие ролики в стиле  музыкальных клипов  до 5 минут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Размещение:  </a:t>
            </a:r>
            <a:r>
              <a:rPr lang="ru-RU" sz="1400" dirty="0">
                <a:solidFill>
                  <a:schemeClr val="tx1"/>
                </a:solidFill>
              </a:rPr>
              <a:t>сайт и </a:t>
            </a:r>
            <a:r>
              <a:rPr lang="ru-RU" sz="1400" dirty="0" err="1">
                <a:solidFill>
                  <a:schemeClr val="tx1"/>
                </a:solidFill>
              </a:rPr>
              <a:t>фейсбук</a:t>
            </a:r>
            <a:r>
              <a:rPr lang="ru-RU" sz="1400" dirty="0">
                <a:solidFill>
                  <a:schemeClr val="tx1"/>
                </a:solidFill>
              </a:rPr>
              <a:t> Дождя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Кол-во: </a:t>
            </a:r>
            <a:r>
              <a:rPr lang="ru-RU" sz="1400" dirty="0">
                <a:solidFill>
                  <a:schemeClr val="tx1"/>
                </a:solidFill>
              </a:rPr>
              <a:t>4 оригинальных ролика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Интеграция бренда:</a:t>
            </a:r>
          </a:p>
          <a:p>
            <a:pPr algn="l"/>
            <a:r>
              <a:rPr lang="en-US" sz="1400" dirty="0" err="1" smtClean="0">
                <a:solidFill>
                  <a:schemeClr val="tx1"/>
                </a:solidFill>
              </a:rPr>
              <a:t>Anywayanyday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Даниловский</a:t>
            </a:r>
            <a:r>
              <a:rPr lang="ru-RU" sz="1400" dirty="0">
                <a:solidFill>
                  <a:schemeClr val="tx1"/>
                </a:solidFill>
              </a:rPr>
              <a:t> рынок  </a:t>
            </a:r>
          </a:p>
          <a:p>
            <a:pPr algn="l"/>
            <a:r>
              <a:rPr lang="ru-RU" sz="1400" b="1" dirty="0" err="1" smtClean="0">
                <a:solidFill>
                  <a:schemeClr val="tx1"/>
                </a:solidFill>
              </a:rPr>
              <a:t>Локейшены</a:t>
            </a:r>
            <a:r>
              <a:rPr lang="ru-RU" sz="1400" b="1" dirty="0" smtClean="0">
                <a:solidFill>
                  <a:schemeClr val="tx1"/>
                </a:solidFill>
              </a:rPr>
              <a:t> съемок: 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офис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Anywayanyday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Даниловский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рынок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endParaRPr lang="ru-RU" sz="1500" dirty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r>
              <a:rPr lang="ru-RU" sz="1500" dirty="0" smtClean="0">
                <a:solidFill>
                  <a:schemeClr val="tx1"/>
                </a:solidFill>
              </a:rPr>
              <a:t> </a:t>
            </a:r>
            <a:endParaRPr lang="ru-RU" sz="1500" dirty="0">
              <a:solidFill>
                <a:schemeClr val="tx1"/>
              </a:solidFill>
            </a:endParaRPr>
          </a:p>
          <a:p>
            <a:pPr algn="l"/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9"/>
          <p:cNvSpPr/>
          <p:nvPr/>
        </p:nvSpPr>
        <p:spPr>
          <a:xfrm>
            <a:off x="4569780" y="3527155"/>
            <a:ext cx="4202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+mj-lt"/>
                <a:cs typeface="Arial" pitchFamily="34" charset="0"/>
                <a:hlinkClick r:id="rId8"/>
              </a:rPr>
              <a:t>Б</a:t>
            </a:r>
            <a:r>
              <a:rPr lang="ru-RU" sz="1100" dirty="0" smtClean="0">
                <a:latin typeface="+mj-lt"/>
                <a:cs typeface="Arial" pitchFamily="34" charset="0"/>
                <a:hlinkClick r:id="rId8"/>
              </a:rPr>
              <a:t>и-2  в школе</a:t>
            </a:r>
            <a:r>
              <a:rPr lang="ru-RU" sz="1100" dirty="0" smtClean="0">
                <a:latin typeface="+mj-lt"/>
                <a:cs typeface="Arial" pitchFamily="34" charset="0"/>
              </a:rPr>
              <a:t> </a:t>
            </a:r>
            <a:r>
              <a:rPr lang="ru-RU" sz="1100" dirty="0" smtClean="0"/>
              <a:t>159 </a:t>
            </a:r>
            <a:r>
              <a:rPr lang="ru-RU" sz="1100" dirty="0"/>
              <a:t>тыс. просмотров</a:t>
            </a:r>
          </a:p>
          <a:p>
            <a:r>
              <a:rPr lang="ru-RU" sz="1100" dirty="0">
                <a:latin typeface="+mj-lt"/>
                <a:cs typeface="Arial" pitchFamily="34" charset="0"/>
                <a:hlinkClick r:id="rId9"/>
              </a:rPr>
              <a:t>Н</a:t>
            </a:r>
            <a:r>
              <a:rPr lang="ru-RU" sz="1100" dirty="0" smtClean="0">
                <a:latin typeface="+mj-lt"/>
                <a:cs typeface="Arial" pitchFamily="34" charset="0"/>
                <a:hlinkClick r:id="rId9"/>
              </a:rPr>
              <a:t>есчастный случай + </a:t>
            </a:r>
            <a:r>
              <a:rPr lang="ru-RU" sz="1100" dirty="0" err="1">
                <a:latin typeface="+mj-lt"/>
                <a:cs typeface="Arial" pitchFamily="34" charset="0"/>
                <a:hlinkClick r:id="rId9"/>
              </a:rPr>
              <a:t>Д</a:t>
            </a:r>
            <a:r>
              <a:rPr lang="ru-RU" sz="1100" dirty="0" err="1" smtClean="0">
                <a:latin typeface="+mj-lt"/>
                <a:cs typeface="Arial" pitchFamily="34" charset="0"/>
                <a:hlinkClick r:id="rId9"/>
              </a:rPr>
              <a:t>аниловский</a:t>
            </a:r>
            <a:r>
              <a:rPr lang="ru-RU" sz="1100" dirty="0" smtClean="0">
                <a:latin typeface="+mj-lt"/>
                <a:cs typeface="Arial" pitchFamily="34" charset="0"/>
                <a:hlinkClick r:id="rId9"/>
              </a:rPr>
              <a:t> рынок</a:t>
            </a:r>
            <a:r>
              <a:rPr lang="ru-RU" sz="1100" dirty="0" smtClean="0">
                <a:latin typeface="+mj-lt"/>
                <a:cs typeface="Arial" pitchFamily="34" charset="0"/>
              </a:rPr>
              <a:t> </a:t>
            </a:r>
            <a:r>
              <a:rPr lang="ru-RU" sz="1100" dirty="0" smtClean="0"/>
              <a:t>73</a:t>
            </a:r>
            <a:r>
              <a:rPr lang="ru-RU" sz="1100" dirty="0"/>
              <a:t>. </a:t>
            </a:r>
            <a:r>
              <a:rPr lang="ru-RU" sz="1100" dirty="0" err="1"/>
              <a:t>тыс</a:t>
            </a:r>
            <a:r>
              <a:rPr lang="ru-RU" sz="1100" dirty="0"/>
              <a:t> просмотров</a:t>
            </a:r>
          </a:p>
          <a:p>
            <a:r>
              <a:rPr lang="ru-RU" sz="1100" dirty="0" smtClean="0">
                <a:latin typeface="+mj-lt"/>
                <a:cs typeface="Arial" pitchFamily="34" charset="0"/>
                <a:hlinkClick r:id="rId10"/>
              </a:rPr>
              <a:t>БГ в переходе</a:t>
            </a:r>
            <a:r>
              <a:rPr lang="ru-RU" sz="1100" dirty="0" smtClean="0">
                <a:latin typeface="+mj-lt"/>
                <a:cs typeface="Arial" pitchFamily="34" charset="0"/>
              </a:rPr>
              <a:t> </a:t>
            </a:r>
            <a:r>
              <a:rPr lang="ru-RU" sz="1100" dirty="0" smtClean="0"/>
              <a:t>110 </a:t>
            </a:r>
            <a:r>
              <a:rPr lang="ru-RU" sz="1100" dirty="0"/>
              <a:t>тыс. просмотров</a:t>
            </a:r>
          </a:p>
          <a:p>
            <a:r>
              <a:rPr lang="en-US" sz="1100" dirty="0" smtClean="0">
                <a:latin typeface="+mj-lt"/>
                <a:cs typeface="Arial" pitchFamily="34" charset="0"/>
                <a:hlinkClick r:id="rId11"/>
              </a:rPr>
              <a:t>Uma2rman + </a:t>
            </a:r>
            <a:r>
              <a:rPr lang="en-US" sz="1100" dirty="0" err="1" smtClean="0">
                <a:latin typeface="+mj-lt"/>
                <a:cs typeface="Arial" pitchFamily="34" charset="0"/>
                <a:hlinkClick r:id="rId11"/>
              </a:rPr>
              <a:t>Anywayanyday</a:t>
            </a:r>
            <a:r>
              <a:rPr lang="ru-RU" sz="1100" dirty="0" smtClean="0">
                <a:latin typeface="+mj-lt"/>
                <a:cs typeface="Arial" pitchFamily="34" charset="0"/>
              </a:rPr>
              <a:t> </a:t>
            </a:r>
            <a:r>
              <a:rPr lang="ru-RU" sz="1100" dirty="0"/>
              <a:t>48. </a:t>
            </a:r>
            <a:r>
              <a:rPr lang="ru-RU" sz="1100" dirty="0" err="1"/>
              <a:t>тыс</a:t>
            </a:r>
            <a:r>
              <a:rPr lang="ru-RU" sz="1100" dirty="0"/>
              <a:t> просмотров</a:t>
            </a:r>
          </a:p>
        </p:txBody>
      </p:sp>
      <p:pic>
        <p:nvPicPr>
          <p:cNvPr id="10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3" y="1018943"/>
            <a:ext cx="4200527" cy="24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33414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70000" y="158751"/>
            <a:ext cx="8026400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Короткая программа </a:t>
            </a:r>
            <a:r>
              <a:rPr lang="en-US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(Health Kitchen)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59" y="1009650"/>
            <a:ext cx="3961951" cy="2021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375" y="923061"/>
            <a:ext cx="438464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</a:t>
            </a:r>
            <a:r>
              <a:rPr lang="ru-RU" sz="1400" b="1" dirty="0" smtClean="0"/>
              <a:t>дея</a:t>
            </a:r>
            <a:r>
              <a:rPr lang="ru-RU" sz="1400" dirty="0"/>
              <a:t>: специальный сезон программы </a:t>
            </a:r>
            <a:r>
              <a:rPr lang="en-US" sz="1400" b="1" dirty="0"/>
              <a:t>health kitchen</a:t>
            </a:r>
            <a:r>
              <a:rPr lang="ru-RU" sz="1400" dirty="0"/>
              <a:t>, в </a:t>
            </a:r>
            <a:r>
              <a:rPr lang="ru-RU" sz="1400" dirty="0" smtClean="0"/>
              <a:t>котором </a:t>
            </a:r>
            <a:r>
              <a:rPr lang="ru-RU" sz="1400" dirty="0"/>
              <a:t>мы рассказали  о сферах медицины, в которых используется техника </a:t>
            </a:r>
            <a:r>
              <a:rPr lang="en-US" sz="1400" b="1" dirty="0" err="1"/>
              <a:t>philips</a:t>
            </a:r>
            <a:r>
              <a:rPr lang="ru-RU" sz="1400" dirty="0"/>
              <a:t> (реанимация, управление данными, </a:t>
            </a:r>
            <a:r>
              <a:rPr lang="ru-RU" sz="1400" dirty="0" smtClean="0"/>
              <a:t>дефибрилляторы </a:t>
            </a:r>
            <a:r>
              <a:rPr lang="ru-RU" sz="1400" dirty="0"/>
              <a:t>и </a:t>
            </a:r>
            <a:r>
              <a:rPr lang="ru-RU" sz="1400" dirty="0" smtClean="0"/>
              <a:t>т.п.) </a:t>
            </a:r>
            <a:r>
              <a:rPr lang="ru-RU" sz="1400" dirty="0"/>
              <a:t>рассказ о  преимуществах и важности </a:t>
            </a:r>
            <a:r>
              <a:rPr lang="ru-RU" sz="1400" dirty="0" smtClean="0"/>
              <a:t>использования  </a:t>
            </a:r>
            <a:r>
              <a:rPr lang="ru-RU" sz="1400" dirty="0"/>
              <a:t>правильной медицинской техники, новаторстве и </a:t>
            </a:r>
            <a:r>
              <a:rPr lang="ru-RU" sz="1400" dirty="0" smtClean="0"/>
              <a:t>т.д.</a:t>
            </a:r>
            <a:endParaRPr lang="ru-RU" sz="1400" dirty="0"/>
          </a:p>
          <a:p>
            <a:r>
              <a:rPr lang="ru-RU" sz="1400" b="1" dirty="0" err="1"/>
              <a:t>П</a:t>
            </a:r>
            <a:r>
              <a:rPr lang="ru-RU" sz="1400" b="1" dirty="0" err="1" smtClean="0"/>
              <a:t>родакшн</a:t>
            </a:r>
            <a:r>
              <a:rPr lang="ru-RU" sz="1400" b="1" dirty="0"/>
              <a:t>:  </a:t>
            </a:r>
            <a:r>
              <a:rPr lang="ru-RU" sz="1400" dirty="0"/>
              <a:t>идея и исполнение - </a:t>
            </a:r>
            <a:r>
              <a:rPr lang="ru-RU" sz="1400" dirty="0" smtClean="0"/>
              <a:t>Дождь</a:t>
            </a:r>
            <a:endParaRPr lang="ru-RU" sz="1400" dirty="0"/>
          </a:p>
          <a:p>
            <a:r>
              <a:rPr lang="ru-RU" sz="1400" b="1" dirty="0"/>
              <a:t>Ф</a:t>
            </a:r>
            <a:r>
              <a:rPr lang="ru-RU" sz="1400" b="1" dirty="0" smtClean="0"/>
              <a:t>ормат </a:t>
            </a:r>
            <a:r>
              <a:rPr lang="ru-RU" sz="1400" b="1" dirty="0"/>
              <a:t>и </a:t>
            </a:r>
            <a:r>
              <a:rPr lang="ru-RU" sz="1400" b="1" dirty="0" err="1"/>
              <a:t>хрон</a:t>
            </a:r>
            <a:r>
              <a:rPr lang="ru-RU" sz="1400" b="1" dirty="0"/>
              <a:t>: </a:t>
            </a:r>
            <a:r>
              <a:rPr lang="ru-RU" sz="1400" dirty="0"/>
              <a:t>короткие программы в стиле объяснительной журналистики  </a:t>
            </a:r>
            <a:r>
              <a:rPr lang="ru-RU" sz="1400" b="1" dirty="0"/>
              <a:t>до 15 минут</a:t>
            </a:r>
            <a:endParaRPr lang="ru-RU" sz="1400" dirty="0"/>
          </a:p>
          <a:p>
            <a:r>
              <a:rPr lang="ru-RU" sz="1400" b="1" dirty="0"/>
              <a:t>Р</a:t>
            </a:r>
            <a:r>
              <a:rPr lang="ru-RU" sz="1400" b="1" dirty="0" smtClean="0"/>
              <a:t>азмещение</a:t>
            </a:r>
            <a:r>
              <a:rPr lang="ru-RU" sz="1400" b="1" dirty="0"/>
              <a:t>:  </a:t>
            </a:r>
            <a:r>
              <a:rPr lang="ru-RU" sz="1400" dirty="0"/>
              <a:t>сайт дождя</a:t>
            </a:r>
          </a:p>
          <a:p>
            <a:r>
              <a:rPr lang="ru-RU" sz="1400" b="1" dirty="0"/>
              <a:t>К</a:t>
            </a:r>
            <a:r>
              <a:rPr lang="ru-RU" sz="1400" b="1" dirty="0" smtClean="0"/>
              <a:t>ол-во</a:t>
            </a:r>
            <a:r>
              <a:rPr lang="ru-RU" sz="1400" b="1" dirty="0"/>
              <a:t>: </a:t>
            </a:r>
            <a:r>
              <a:rPr lang="ru-RU" sz="1400" dirty="0"/>
              <a:t> 6 оригинальных программы</a:t>
            </a:r>
          </a:p>
          <a:p>
            <a:r>
              <a:rPr lang="ru-RU" sz="1400" b="1" dirty="0"/>
              <a:t>И</a:t>
            </a:r>
            <a:r>
              <a:rPr lang="ru-RU" sz="1400" b="1" dirty="0" smtClean="0"/>
              <a:t>нтеграция </a:t>
            </a:r>
            <a:r>
              <a:rPr lang="ru-RU" sz="1400" b="1" dirty="0"/>
              <a:t>бренда: </a:t>
            </a:r>
            <a:r>
              <a:rPr lang="ru-RU" sz="1400" dirty="0"/>
              <a:t>партнерский блок в каждой программе, </a:t>
            </a:r>
            <a:r>
              <a:rPr lang="ru-RU" sz="1400" dirty="0" smtClean="0"/>
              <a:t>содержащий </a:t>
            </a:r>
            <a:r>
              <a:rPr lang="ru-RU" sz="1400" dirty="0"/>
              <a:t>продукт и мнение эксперта о нем</a:t>
            </a:r>
          </a:p>
          <a:p>
            <a:r>
              <a:rPr lang="ru-RU" sz="1400" b="1" dirty="0" smtClean="0"/>
              <a:t>Общее </a:t>
            </a:r>
            <a:r>
              <a:rPr lang="ru-RU" sz="1400" b="1" dirty="0"/>
              <a:t>количество просмотров проекта:  </a:t>
            </a:r>
            <a:endParaRPr lang="ru-RU" sz="1400" b="1" dirty="0" smtClean="0"/>
          </a:p>
          <a:p>
            <a:r>
              <a:rPr lang="ru-RU" sz="1400" b="1" dirty="0" smtClean="0"/>
              <a:t>331 </a:t>
            </a:r>
            <a:r>
              <a:rPr lang="ru-RU" sz="1400" b="1" dirty="0" err="1"/>
              <a:t>тыс.просмотров</a:t>
            </a:r>
            <a:endParaRPr lang="ru-RU" sz="1400" b="1" dirty="0"/>
          </a:p>
          <a:p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14849" y="3210388"/>
            <a:ext cx="3904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+mj-lt"/>
                <a:cs typeface="Arial" pitchFamily="34" charset="0"/>
                <a:hlinkClick r:id="rId9"/>
              </a:rPr>
              <a:t>Астма: причины, симптомы, лечение</a:t>
            </a:r>
            <a:r>
              <a:rPr lang="ru-RU" sz="1100" dirty="0" smtClean="0">
                <a:latin typeface="+mj-lt"/>
                <a:cs typeface="Arial" pitchFamily="34" charset="0"/>
              </a:rPr>
              <a:t> 39 тыс. просмотров </a:t>
            </a:r>
            <a:endParaRPr lang="ru-RU" sz="1100" dirty="0">
              <a:latin typeface="+mj-lt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4850" y="3421349"/>
            <a:ext cx="414337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П</a:t>
            </a:r>
            <a:r>
              <a:rPr lang="ru-RU" sz="1100" dirty="0" smtClean="0">
                <a:hlinkClick r:id="rId10"/>
              </a:rPr>
              <a:t>ять самых полезных для мозга продуктов</a:t>
            </a:r>
            <a:r>
              <a:rPr lang="ru-RU" sz="1100" dirty="0" smtClean="0"/>
              <a:t> 60 тыс. просмотров</a:t>
            </a:r>
          </a:p>
          <a:p>
            <a:r>
              <a:rPr lang="ru-RU" sz="1100" u="sng" dirty="0">
                <a:hlinkClick r:id="rId11"/>
              </a:rPr>
              <a:t>Т</a:t>
            </a:r>
            <a:r>
              <a:rPr lang="ru-RU" sz="1100" u="sng" dirty="0" smtClean="0">
                <a:hlinkClick r:id="rId11"/>
              </a:rPr>
              <a:t>ри правила для родителей, чтобы ребенок родился здоровым </a:t>
            </a:r>
            <a:r>
              <a:rPr lang="ru-RU" sz="1100" dirty="0" smtClean="0"/>
              <a:t>82 </a:t>
            </a:r>
            <a:r>
              <a:rPr lang="ru-RU" sz="1100" dirty="0" err="1" smtClean="0"/>
              <a:t>тыс.просмотров</a:t>
            </a:r>
            <a:endParaRPr lang="ru-RU" sz="1100" dirty="0" smtClean="0"/>
          </a:p>
          <a:p>
            <a:endParaRPr lang="ru-RU" sz="1200" dirty="0" smtClean="0"/>
          </a:p>
          <a:p>
            <a:endParaRPr lang="ru-RU" sz="13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14850" y="3913792"/>
            <a:ext cx="4524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hlinkClick r:id="rId12"/>
              </a:rPr>
              <a:t>Р</a:t>
            </a:r>
            <a:r>
              <a:rPr lang="ru-RU" sz="1100" u="sng" dirty="0" smtClean="0">
                <a:hlinkClick r:id="rId12"/>
              </a:rPr>
              <a:t>ак. пять правил, которые уменьшат риск заболеть</a:t>
            </a:r>
            <a:r>
              <a:rPr lang="ru-RU" sz="1100" u="sng" dirty="0" smtClean="0"/>
              <a:t> </a:t>
            </a:r>
            <a:r>
              <a:rPr lang="ru-RU" sz="1100" dirty="0" smtClean="0"/>
              <a:t>111 </a:t>
            </a:r>
            <a:r>
              <a:rPr lang="ru-RU" sz="1100" dirty="0" err="1" smtClean="0"/>
              <a:t>тыс.просмотров</a:t>
            </a:r>
            <a:endParaRPr lang="ru-RU" sz="1100" dirty="0"/>
          </a:p>
          <a:p>
            <a:r>
              <a:rPr lang="ru-RU" sz="1100" u="sng" dirty="0">
                <a:hlinkClick r:id="rId13"/>
              </a:rPr>
              <a:t>И</a:t>
            </a:r>
            <a:r>
              <a:rPr lang="ru-RU" sz="1100" u="sng" dirty="0" smtClean="0">
                <a:hlinkClick r:id="rId13"/>
              </a:rPr>
              <a:t>нфаркт. четыре причины внезапной смерти и верные способы ее избежать </a:t>
            </a:r>
            <a:r>
              <a:rPr lang="ru-RU" sz="1100" dirty="0" smtClean="0"/>
              <a:t>32 </a:t>
            </a:r>
            <a:r>
              <a:rPr lang="ru-RU" sz="1100" dirty="0" err="1" smtClean="0"/>
              <a:t>тыс.просмотров</a:t>
            </a:r>
            <a:endParaRPr lang="ru-RU" sz="1100" dirty="0" smtClean="0"/>
          </a:p>
          <a:p>
            <a:r>
              <a:rPr lang="ru-RU" sz="1100" u="sng" dirty="0" smtClean="0">
                <a:hlinkClick r:id="rId14"/>
              </a:rPr>
              <a:t>Как кариес может убить вас</a:t>
            </a:r>
            <a:r>
              <a:rPr lang="ru-RU" sz="1100" u="sng" dirty="0" smtClean="0"/>
              <a:t>  7 </a:t>
            </a:r>
            <a:r>
              <a:rPr lang="ru-RU" sz="1100" u="sng" dirty="0" err="1" smtClean="0"/>
              <a:t>тыс.просмотров</a:t>
            </a:r>
            <a:endParaRPr lang="ru-RU" sz="1100" u="sng" dirty="0" smtClean="0"/>
          </a:p>
        </p:txBody>
      </p:sp>
    </p:spTree>
    <p:extLst>
      <p:ext uri="{BB962C8B-B14F-4D97-AF65-F5344CB8AC3E}">
        <p14:creationId xmlns:p14="http://schemas.microsoft.com/office/powerpoint/2010/main" val="9263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33414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347148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Документальный фильм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374" y="952500"/>
            <a:ext cx="426720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/>
              <a:t>Идея</a:t>
            </a:r>
            <a:r>
              <a:rPr lang="ru-RU" sz="1500" b="1" dirty="0"/>
              <a:t>:  ВВП России </a:t>
            </a:r>
            <a:r>
              <a:rPr lang="ru-RU" sz="1500" dirty="0"/>
              <a:t>– это люди, их идеи, труд , готовность преодолевать трудности и идти вперед, программа «ВВП России» рассказывает о компаниях и предпринимателях, которые благодаря своему уму, таланту и усердию строят новую экономику России  современную, эффективную и устремленную в будущее. это цикл фильмов о тех, кто делает нашу страну богаче каждый день.</a:t>
            </a:r>
          </a:p>
          <a:p>
            <a:r>
              <a:rPr lang="ru-RU" sz="1500" b="1" dirty="0" err="1"/>
              <a:t>Продакшн</a:t>
            </a:r>
            <a:r>
              <a:rPr lang="ru-RU" sz="1500" b="1" dirty="0"/>
              <a:t>:  </a:t>
            </a:r>
            <a:r>
              <a:rPr lang="ru-RU" sz="1500" dirty="0"/>
              <a:t>идея и исполнение - Дождь</a:t>
            </a:r>
          </a:p>
          <a:p>
            <a:r>
              <a:rPr lang="ru-RU" sz="1500" b="1" dirty="0"/>
              <a:t>Формат: </a:t>
            </a:r>
            <a:r>
              <a:rPr lang="ru-RU" sz="1500" dirty="0"/>
              <a:t>документальные фильмы до 30 минут</a:t>
            </a:r>
          </a:p>
          <a:p>
            <a:r>
              <a:rPr lang="ru-RU" sz="1500" b="1" dirty="0"/>
              <a:t>Размещение:  </a:t>
            </a:r>
            <a:r>
              <a:rPr lang="ru-RU" sz="1500" dirty="0"/>
              <a:t>сайт и </a:t>
            </a:r>
            <a:r>
              <a:rPr lang="ru-RU" sz="1500" dirty="0" err="1"/>
              <a:t>фейсбук</a:t>
            </a:r>
            <a:r>
              <a:rPr lang="ru-RU" sz="1500" dirty="0"/>
              <a:t>  Дождя</a:t>
            </a:r>
          </a:p>
          <a:p>
            <a:r>
              <a:rPr lang="ru-RU" sz="1500" b="1" dirty="0"/>
              <a:t>Кол-во:  </a:t>
            </a:r>
            <a:r>
              <a:rPr lang="ru-RU" sz="1500" dirty="0"/>
              <a:t>3 оригинальных программы </a:t>
            </a:r>
          </a:p>
          <a:p>
            <a:r>
              <a:rPr lang="ru-RU" sz="1500" b="1" dirty="0"/>
              <a:t>Интеграция бренда: </a:t>
            </a:r>
            <a:r>
              <a:rPr lang="ru-RU" sz="1500" dirty="0"/>
              <a:t>фильм о бренде (Корнев Групп, </a:t>
            </a:r>
            <a:r>
              <a:rPr lang="ru-RU" sz="1500" dirty="0" err="1"/>
              <a:t>Мираторг</a:t>
            </a:r>
            <a:r>
              <a:rPr lang="ru-RU" sz="1500" dirty="0"/>
              <a:t>, </a:t>
            </a:r>
            <a:r>
              <a:rPr lang="ru-RU" sz="1500" dirty="0" err="1"/>
              <a:t>Солофарм</a:t>
            </a:r>
            <a:r>
              <a:rPr lang="ru-RU" sz="1500" dirty="0"/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06" y="1077580"/>
            <a:ext cx="4097867" cy="23050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1537" y="3468379"/>
            <a:ext cx="28675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hlinkClick r:id="rId9"/>
              </a:rPr>
              <a:t>К</a:t>
            </a:r>
            <a:r>
              <a:rPr lang="ru-RU" sz="1100" u="sng" dirty="0" smtClean="0">
                <a:hlinkClick r:id="rId9"/>
              </a:rPr>
              <a:t>орнев групп</a:t>
            </a:r>
            <a:r>
              <a:rPr lang="ru-RU" sz="1100" u="sng" dirty="0" smtClean="0"/>
              <a:t> 56 </a:t>
            </a:r>
            <a:r>
              <a:rPr lang="ru-RU" sz="1100" u="sng" dirty="0" err="1" smtClean="0"/>
              <a:t>тыс.просмотров</a:t>
            </a:r>
            <a:endParaRPr lang="ru-RU" sz="1100" dirty="0"/>
          </a:p>
          <a:p>
            <a:r>
              <a:rPr lang="ru-RU" sz="1100" u="sng" dirty="0" err="1">
                <a:hlinkClick r:id="rId10"/>
              </a:rPr>
              <a:t>М</a:t>
            </a:r>
            <a:r>
              <a:rPr lang="ru-RU" sz="1100" u="sng" dirty="0" err="1" smtClean="0">
                <a:hlinkClick r:id="rId10"/>
              </a:rPr>
              <a:t>ираторг</a:t>
            </a:r>
            <a:r>
              <a:rPr lang="ru-RU" sz="1100" u="sng" dirty="0" smtClean="0"/>
              <a:t> 39 </a:t>
            </a:r>
            <a:r>
              <a:rPr lang="ru-RU" sz="1100" u="sng" dirty="0" err="1" smtClean="0"/>
              <a:t>тыс.просмотров</a:t>
            </a:r>
            <a:endParaRPr lang="ru-RU" sz="1100" dirty="0"/>
          </a:p>
          <a:p>
            <a:r>
              <a:rPr lang="ru-RU" sz="1100" u="sng" dirty="0" err="1">
                <a:hlinkClick r:id="rId11"/>
              </a:rPr>
              <a:t>С</a:t>
            </a:r>
            <a:r>
              <a:rPr lang="ru-RU" sz="1100" u="sng" dirty="0" err="1" smtClean="0">
                <a:hlinkClick r:id="rId11"/>
              </a:rPr>
              <a:t>олофарм</a:t>
            </a:r>
            <a:r>
              <a:rPr lang="ru-RU" sz="1100" u="sng" dirty="0" smtClean="0"/>
              <a:t> 40 </a:t>
            </a:r>
            <a:r>
              <a:rPr lang="ru-RU" sz="1100" u="sng" dirty="0" err="1" smtClean="0"/>
              <a:t>тыс.просмотров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9263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075098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347148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Программа (Ездим дома)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069" y="878395"/>
            <a:ext cx="4441939" cy="377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b="1" dirty="0"/>
              <a:t>Идея:</a:t>
            </a:r>
            <a:r>
              <a:rPr lang="ru-RU" sz="1250" dirty="0"/>
              <a:t>  Программа о путешествии по России.  </a:t>
            </a:r>
            <a:endParaRPr lang="ru-RU" sz="1250" dirty="0" smtClean="0"/>
          </a:p>
          <a:p>
            <a:r>
              <a:rPr lang="ru-RU" sz="1250" dirty="0" smtClean="0"/>
              <a:t>Рассказываем </a:t>
            </a:r>
            <a:r>
              <a:rPr lang="ru-RU" sz="1250" dirty="0"/>
              <a:t>о  городах и людях, делающих жизнь  </a:t>
            </a:r>
            <a:r>
              <a:rPr lang="ru-RU" sz="1250" dirty="0" smtClean="0"/>
              <a:t>вокруг </a:t>
            </a:r>
            <a:r>
              <a:rPr lang="ru-RU" sz="1250" dirty="0"/>
              <a:t>себя лучше. </a:t>
            </a:r>
            <a:endParaRPr lang="ru-RU" sz="1250" dirty="0" smtClean="0"/>
          </a:p>
          <a:p>
            <a:r>
              <a:rPr lang="ru-RU" sz="1250" b="1" dirty="0" smtClean="0"/>
              <a:t>Ведущие </a:t>
            </a:r>
            <a:r>
              <a:rPr lang="ru-RU" sz="1250" b="1" dirty="0"/>
              <a:t>первых сезонов – Павел Лобков и  Саша Филипенко. В   третьем сезоне программы «Ездим дома» к Саше Филипенко присоединилась Татьяна </a:t>
            </a:r>
            <a:r>
              <a:rPr lang="ru-RU" sz="1250" b="1" dirty="0" err="1"/>
              <a:t>Арно</a:t>
            </a:r>
            <a:r>
              <a:rPr lang="ru-RU" sz="1250" b="1" dirty="0"/>
              <a:t>.</a:t>
            </a:r>
          </a:p>
          <a:p>
            <a:r>
              <a:rPr lang="ru-RU" sz="1250" b="1" dirty="0" err="1"/>
              <a:t>Геолокации</a:t>
            </a:r>
            <a:r>
              <a:rPr lang="ru-RU" sz="1250" b="1" dirty="0"/>
              <a:t>: </a:t>
            </a:r>
            <a:r>
              <a:rPr lang="ru-RU" sz="1250" dirty="0"/>
              <a:t> </a:t>
            </a:r>
            <a:r>
              <a:rPr lang="ru-RU" sz="1250" b="1" dirty="0"/>
              <a:t>1  </a:t>
            </a:r>
            <a:r>
              <a:rPr lang="ru-RU" sz="1250" b="1" dirty="0" smtClean="0"/>
              <a:t>и 2 Сезоны </a:t>
            </a:r>
            <a:r>
              <a:rPr lang="ru-RU" sz="1250" dirty="0" smtClean="0"/>
              <a:t>(«Золотое Кольцо» </a:t>
            </a:r>
            <a:r>
              <a:rPr lang="ru-RU" sz="1250" dirty="0"/>
              <a:t>и Краснодарский </a:t>
            </a:r>
            <a:r>
              <a:rPr lang="ru-RU" sz="1250" dirty="0" smtClean="0"/>
              <a:t>край),</a:t>
            </a:r>
            <a:r>
              <a:rPr lang="ru-RU" sz="1250" dirty="0"/>
              <a:t> </a:t>
            </a:r>
            <a:r>
              <a:rPr lang="ru-RU" sz="1250" b="1" dirty="0"/>
              <a:t> 3 сезон </a:t>
            </a:r>
            <a:r>
              <a:rPr lang="ru-RU" sz="1250" dirty="0" smtClean="0"/>
              <a:t>«Урал» </a:t>
            </a:r>
            <a:r>
              <a:rPr lang="ru-RU" sz="1250" dirty="0"/>
              <a:t>( Пермь, </a:t>
            </a:r>
            <a:r>
              <a:rPr lang="ru-RU" sz="1250" dirty="0" smtClean="0"/>
              <a:t>Свердловская область, Екатеринбург</a:t>
            </a:r>
            <a:r>
              <a:rPr lang="ru-RU" sz="1250" dirty="0"/>
              <a:t>, Челябинск). </a:t>
            </a:r>
            <a:endParaRPr lang="ru-RU" sz="1250" dirty="0" smtClean="0"/>
          </a:p>
          <a:p>
            <a:r>
              <a:rPr lang="ru-RU" sz="1250" dirty="0" smtClean="0"/>
              <a:t>Готовим</a:t>
            </a:r>
            <a:r>
              <a:rPr lang="ru-RU" sz="1250" b="1" dirty="0" smtClean="0"/>
              <a:t> </a:t>
            </a:r>
            <a:r>
              <a:rPr lang="ru-RU" sz="1250" b="1" dirty="0"/>
              <a:t>4 сезон </a:t>
            </a:r>
            <a:r>
              <a:rPr lang="ru-RU" sz="1250" dirty="0"/>
              <a:t>–</a:t>
            </a:r>
            <a:r>
              <a:rPr lang="ru-RU" sz="1250" b="1" dirty="0"/>
              <a:t> </a:t>
            </a:r>
            <a:r>
              <a:rPr lang="ru-RU" sz="1250" dirty="0"/>
              <a:t>Дальний Восток</a:t>
            </a:r>
          </a:p>
          <a:p>
            <a:r>
              <a:rPr lang="ru-RU" sz="1250" b="1" dirty="0" err="1"/>
              <a:t>Продакшн</a:t>
            </a:r>
            <a:r>
              <a:rPr lang="ru-RU" sz="1250" b="1" dirty="0"/>
              <a:t>:</a:t>
            </a:r>
            <a:r>
              <a:rPr lang="ru-RU" sz="1250" dirty="0"/>
              <a:t>  идея и исполнение - Дождь</a:t>
            </a:r>
          </a:p>
          <a:p>
            <a:r>
              <a:rPr lang="ru-RU" sz="1250" b="1" dirty="0"/>
              <a:t>Формат: </a:t>
            </a:r>
            <a:r>
              <a:rPr lang="ru-RU" sz="1250" dirty="0"/>
              <a:t>развлекательная программа до 30 минут</a:t>
            </a:r>
          </a:p>
          <a:p>
            <a:r>
              <a:rPr lang="ru-RU" sz="1250" b="1" dirty="0"/>
              <a:t>Размещение:</a:t>
            </a:r>
            <a:r>
              <a:rPr lang="ru-RU" sz="1250" dirty="0"/>
              <a:t>  сайт + </a:t>
            </a:r>
            <a:r>
              <a:rPr lang="ru-RU" sz="1250" dirty="0" err="1"/>
              <a:t>facebook</a:t>
            </a:r>
            <a:r>
              <a:rPr lang="ru-RU" sz="1250" dirty="0"/>
              <a:t> Дождя</a:t>
            </a:r>
          </a:p>
          <a:p>
            <a:r>
              <a:rPr lang="ru-RU" sz="1250" b="1" dirty="0"/>
              <a:t>Кол-во:</a:t>
            </a:r>
            <a:r>
              <a:rPr lang="ru-RU" sz="1250" dirty="0"/>
              <a:t>  4 оригинальных программы /сезон</a:t>
            </a:r>
          </a:p>
          <a:p>
            <a:r>
              <a:rPr lang="ru-RU" sz="1250" b="1" dirty="0"/>
              <a:t>Интеграция бренда: </a:t>
            </a:r>
            <a:r>
              <a:rPr lang="ru-RU" sz="1250" dirty="0"/>
              <a:t>необходимое условие путешествия – автомобиль, вода, сервисы по заказу </a:t>
            </a:r>
            <a:r>
              <a:rPr lang="ru-RU" sz="1250" dirty="0" smtClean="0"/>
              <a:t>гостиниц </a:t>
            </a:r>
            <a:r>
              <a:rPr lang="ru-RU" sz="1250" dirty="0"/>
              <a:t>, техника и пр.</a:t>
            </a:r>
          </a:p>
          <a:p>
            <a:endParaRPr lang="ru-RU" sz="1250" b="1" dirty="0" smtClean="0"/>
          </a:p>
          <a:p>
            <a:endParaRPr lang="ru-RU" sz="1200" b="1" dirty="0"/>
          </a:p>
          <a:p>
            <a:endParaRPr lang="ru-RU" sz="1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68735" y="3132212"/>
            <a:ext cx="43752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 smtClean="0">
                <a:hlinkClick r:id="rId8"/>
              </a:rPr>
              <a:t>Страница программы «Ездим дома» (все выпуски)</a:t>
            </a:r>
          </a:p>
          <a:p>
            <a:endParaRPr lang="ru-RU" sz="1100" u="sng" dirty="0">
              <a:hlinkClick r:id="rId8"/>
            </a:endParaRPr>
          </a:p>
          <a:p>
            <a:r>
              <a:rPr lang="ru-RU" sz="1100" u="sng" dirty="0">
                <a:hlinkClick r:id="rId9"/>
              </a:rPr>
              <a:t>Сезон 1, серия 1. Невероятное путешествие </a:t>
            </a:r>
            <a:r>
              <a:rPr lang="ru-RU" sz="1100" u="sng" dirty="0" err="1">
                <a:hlinkClick r:id="rId9"/>
              </a:rPr>
              <a:t>Лобкова</a:t>
            </a:r>
            <a:r>
              <a:rPr lang="ru-RU" sz="1100" u="sng" dirty="0">
                <a:hlinkClick r:id="rId9"/>
              </a:rPr>
              <a:t> и Филипенко по </a:t>
            </a:r>
            <a:r>
              <a:rPr lang="ru-RU" sz="1100" u="sng" dirty="0" err="1">
                <a:hlinkClick r:id="rId9"/>
              </a:rPr>
              <a:t>россии</a:t>
            </a:r>
            <a:r>
              <a:rPr lang="ru-RU" sz="1100" u="sng" dirty="0">
                <a:hlinkClick r:id="rId9"/>
              </a:rPr>
              <a:t>: начало</a:t>
            </a:r>
            <a:r>
              <a:rPr lang="ru-RU" sz="1100" u="sng" dirty="0"/>
              <a:t> 82 </a:t>
            </a:r>
            <a:r>
              <a:rPr lang="ru-RU" sz="1100" u="sng" dirty="0" err="1"/>
              <a:t>тыс.просмотров</a:t>
            </a:r>
            <a:endParaRPr lang="ru-RU" sz="1100" dirty="0"/>
          </a:p>
          <a:p>
            <a:r>
              <a:rPr lang="ru-RU" sz="1100" u="sng" dirty="0">
                <a:hlinkClick r:id="rId10"/>
              </a:rPr>
              <a:t>Сезон 2, серия 1. Лобков и Филипенко узнали, почему Иван Грозный не такой уж и грозный</a:t>
            </a:r>
            <a:r>
              <a:rPr lang="ru-RU" sz="1100" b="1" u="sng" dirty="0">
                <a:hlinkClick r:id="rId10"/>
              </a:rPr>
              <a:t>/</a:t>
            </a:r>
            <a:r>
              <a:rPr lang="ru-RU" sz="1100" b="1" u="sng" dirty="0"/>
              <a:t> </a:t>
            </a:r>
            <a:r>
              <a:rPr lang="ru-RU" sz="1100" u="sng" dirty="0"/>
              <a:t>32 </a:t>
            </a:r>
            <a:r>
              <a:rPr lang="ru-RU" sz="1100" u="sng" dirty="0" err="1" smtClean="0"/>
              <a:t>тыс.просмотров</a:t>
            </a:r>
            <a:endParaRPr lang="ru-RU" sz="1100" u="sng" dirty="0">
              <a:hlinkClick r:id="rId11"/>
            </a:endParaRPr>
          </a:p>
          <a:p>
            <a:r>
              <a:rPr lang="ru-RU" sz="1100" u="sng" dirty="0" smtClean="0">
                <a:hlinkClick r:id="rId11"/>
              </a:rPr>
              <a:t>Сезон 3, серия 1. </a:t>
            </a:r>
            <a:r>
              <a:rPr lang="ru-RU" sz="1100" u="sng" dirty="0">
                <a:hlinkClick r:id="rId11"/>
              </a:rPr>
              <a:t>Таня </a:t>
            </a:r>
            <a:r>
              <a:rPr lang="ru-RU" sz="1100" u="sng" dirty="0" err="1">
                <a:hlinkClick r:id="rId11"/>
              </a:rPr>
              <a:t>Арно</a:t>
            </a:r>
            <a:r>
              <a:rPr lang="ru-RU" sz="1100" u="sng" dirty="0">
                <a:hlinkClick r:id="rId11"/>
              </a:rPr>
              <a:t> и Саша Филипенко гоняют на </a:t>
            </a:r>
            <a:r>
              <a:rPr lang="ru-RU" sz="1100" u="sng" dirty="0" err="1">
                <a:hlinkClick r:id="rId11"/>
              </a:rPr>
              <a:t>хасках</a:t>
            </a:r>
            <a:r>
              <a:rPr lang="ru-RU" sz="1100" u="sng" dirty="0">
                <a:hlinkClick r:id="rId11"/>
              </a:rPr>
              <a:t>, ватрушках и банане, пробуют </a:t>
            </a:r>
            <a:r>
              <a:rPr lang="ru-RU" sz="1100" u="sng" dirty="0" err="1" smtClean="0">
                <a:hlinkClick r:id="rId11"/>
              </a:rPr>
              <a:t>посекунчики</a:t>
            </a:r>
            <a:r>
              <a:rPr lang="en-US" sz="1100" u="sng" dirty="0">
                <a:hlinkClick r:id="rId11"/>
              </a:rPr>
              <a:t> </a:t>
            </a:r>
            <a:r>
              <a:rPr lang="ru-RU" sz="1100" u="sng" dirty="0">
                <a:hlinkClick r:id="rId11"/>
              </a:rPr>
              <a:t>и</a:t>
            </a:r>
            <a:r>
              <a:rPr lang="ru-RU" sz="1100" u="sng" dirty="0" smtClean="0">
                <a:hlinkClick r:id="rId11"/>
              </a:rPr>
              <a:t> </a:t>
            </a:r>
            <a:r>
              <a:rPr lang="ru-RU" sz="1100" u="sng" dirty="0">
                <a:hlinkClick r:id="rId11"/>
              </a:rPr>
              <a:t>еще много чего </a:t>
            </a:r>
            <a:r>
              <a:rPr lang="ru-RU" sz="1100" u="sng" dirty="0" smtClean="0">
                <a:hlinkClick r:id="rId11"/>
              </a:rPr>
              <a:t>интересного</a:t>
            </a:r>
            <a:r>
              <a:rPr lang="en-US" sz="1100" dirty="0" smtClean="0"/>
              <a:t> </a:t>
            </a:r>
            <a:r>
              <a:rPr lang="ru-RU" sz="1100" u="sng" dirty="0" smtClean="0"/>
              <a:t> </a:t>
            </a:r>
          </a:p>
          <a:p>
            <a:r>
              <a:rPr lang="en-US" sz="1100" u="sng" dirty="0" smtClean="0"/>
              <a:t>48</a:t>
            </a:r>
            <a:r>
              <a:rPr lang="ru-RU" sz="1100" u="sng" dirty="0" smtClean="0"/>
              <a:t> </a:t>
            </a:r>
            <a:r>
              <a:rPr lang="ru-RU" sz="1100" u="sng" dirty="0" err="1" smtClean="0"/>
              <a:t>тыс.просмотров</a:t>
            </a:r>
            <a:endParaRPr lang="ru-RU" sz="1100" dirty="0"/>
          </a:p>
        </p:txBody>
      </p:sp>
      <p:pic>
        <p:nvPicPr>
          <p:cNvPr id="8" name="Picture 8" descr="C:\Users\radionova\Desktop\Volvo_Ездим дома\скрины для отчета\vlcsnap-2016-04-18-13h27m40s137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41" y="896182"/>
            <a:ext cx="3974599" cy="22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069" y="398001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50" b="1" dirty="0"/>
              <a:t>Результаты: </a:t>
            </a:r>
          </a:p>
          <a:p>
            <a:r>
              <a:rPr lang="ru-RU" altLang="ru-RU" sz="1250" b="1" dirty="0">
                <a:sym typeface="Helvetica" charset="0"/>
              </a:rPr>
              <a:t>1</a:t>
            </a:r>
            <a:r>
              <a:rPr lang="en-US" altLang="ru-RU" sz="1250" b="1" dirty="0">
                <a:sym typeface="Helvetica" charset="0"/>
              </a:rPr>
              <a:t> </a:t>
            </a:r>
            <a:r>
              <a:rPr lang="ru-RU" altLang="ru-RU" sz="1250" b="1" dirty="0">
                <a:sym typeface="Helvetica" charset="0"/>
              </a:rPr>
              <a:t>Сезон - 222 639 просмотров</a:t>
            </a:r>
          </a:p>
          <a:p>
            <a:r>
              <a:rPr lang="ru-RU" altLang="ru-RU" sz="1250" b="1" dirty="0">
                <a:sym typeface="Helvetica" charset="0"/>
              </a:rPr>
              <a:t>2 Сезон - 147 050 просмотров</a:t>
            </a:r>
          </a:p>
          <a:p>
            <a:r>
              <a:rPr lang="ru-RU" sz="1250" b="1" dirty="0"/>
              <a:t>3 Сезон - 169 471 просмотров</a:t>
            </a:r>
            <a:endParaRPr lang="ru-RU" altLang="ru-RU" sz="1250" b="1" dirty="0"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46772" y="151232"/>
            <a:ext cx="7379682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Дождь это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878" y="4463305"/>
            <a:ext cx="8816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Источник</a:t>
            </a:r>
            <a:r>
              <a:rPr lang="en-US" sz="1100" i="1" dirty="0" smtClean="0"/>
              <a:t>: Google Analytics, TNS, </a:t>
            </a:r>
            <a:r>
              <a:rPr lang="ru-RU" sz="1100" i="1" dirty="0" smtClean="0"/>
              <a:t>Октябрь 2015</a:t>
            </a:r>
            <a:r>
              <a:rPr lang="en-US" sz="1100" i="1" dirty="0" smtClean="0"/>
              <a:t>, </a:t>
            </a:r>
            <a:r>
              <a:rPr lang="ru-RU" sz="1100" i="1" dirty="0" smtClean="0"/>
              <a:t>города 100+</a:t>
            </a:r>
            <a:endParaRPr lang="ru-RU" sz="1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18972" y="1992383"/>
            <a:ext cx="2353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F3476"/>
                </a:solidFill>
              </a:rPr>
              <a:t>8,5</a:t>
            </a:r>
            <a:r>
              <a:rPr lang="ru-RU" dirty="0" smtClean="0"/>
              <a:t> </a:t>
            </a:r>
            <a:r>
              <a:rPr lang="ru-RU" sz="5400" b="1" dirty="0" smtClean="0">
                <a:solidFill>
                  <a:srgbClr val="CF3476"/>
                </a:solidFill>
              </a:rPr>
              <a:t>млн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человек в месяц</a:t>
            </a:r>
            <a:endParaRPr lang="ru-RU" dirty="0"/>
          </a:p>
        </p:txBody>
      </p:sp>
      <p:pic>
        <p:nvPicPr>
          <p:cNvPr id="11" name="Picture 10" descr="Снимок экрана 2016-02-16 в 20.3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05" y="2785559"/>
            <a:ext cx="1835914" cy="1131054"/>
          </a:xfrm>
          <a:prstGeom prst="rect">
            <a:avLst/>
          </a:prstGeom>
        </p:spPr>
      </p:pic>
      <p:pic>
        <p:nvPicPr>
          <p:cNvPr id="12" name="Picture 11" descr="Снимок экрана 2016-02-16 в 20.33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45571" y="2448446"/>
            <a:ext cx="1029138" cy="1492250"/>
          </a:xfrm>
          <a:prstGeom prst="rect">
            <a:avLst/>
          </a:prstGeom>
        </p:spPr>
      </p:pic>
      <p:pic>
        <p:nvPicPr>
          <p:cNvPr id="13" name="Picture 12" descr="Снимок экрана 2016-02-16 в 20.32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924215"/>
            <a:ext cx="1930400" cy="1168400"/>
          </a:xfrm>
          <a:prstGeom prst="rect">
            <a:avLst/>
          </a:prstGeom>
        </p:spPr>
      </p:pic>
      <p:sp>
        <p:nvSpPr>
          <p:cNvPr id="14" name="Donut 13"/>
          <p:cNvSpPr/>
          <p:nvPr/>
        </p:nvSpPr>
        <p:spPr>
          <a:xfrm>
            <a:off x="3657600" y="1357047"/>
            <a:ext cx="2527300" cy="2374900"/>
          </a:xfrm>
          <a:prstGeom prst="donut">
            <a:avLst>
              <a:gd name="adj" fmla="val 1563"/>
            </a:avLst>
          </a:prstGeom>
          <a:solidFill>
            <a:srgbClr val="CF3476"/>
          </a:solidFill>
          <a:ln w="9525" cmpd="sng">
            <a:solidFill>
              <a:srgbClr val="CF34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205" y="3051607"/>
            <a:ext cx="104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1,5 млн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592005" y="3731947"/>
            <a:ext cx="147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кабельное </a:t>
            </a:r>
            <a:r>
              <a:rPr lang="ru-RU" dirty="0" err="1" smtClean="0"/>
              <a:t>тв</a:t>
            </a:r>
            <a:endParaRPr lang="ru-RU" dirty="0"/>
          </a:p>
        </p:txBody>
      </p:sp>
      <p:pic>
        <p:nvPicPr>
          <p:cNvPr id="23" name="Picture 22" descr="Снимок экрана 2016-02-16 в 20.3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05" y="1099402"/>
            <a:ext cx="1835914" cy="1131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5210" y="1392395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500 </a:t>
            </a:r>
            <a:r>
              <a:rPr lang="ru-RU" dirty="0" err="1" smtClean="0"/>
              <a:t>тыс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25210" y="2079088"/>
            <a:ext cx="1011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смарт </a:t>
            </a:r>
            <a:r>
              <a:rPr lang="ru-RU" dirty="0" err="1" smtClean="0"/>
              <a:t>тв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915417" y="1332847"/>
            <a:ext cx="75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 млн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81394" y="2943706"/>
            <a:ext cx="92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1,5 млн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864026" y="21449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310616" y="3623108"/>
            <a:ext cx="24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Мобильная аудитория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2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7199163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347148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Программа (Патроны)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376" y="897016"/>
            <a:ext cx="3905249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Идея:</a:t>
            </a:r>
            <a:r>
              <a:rPr lang="ru-RU" sz="1400" dirty="0"/>
              <a:t> Люди, достигшие многого в бизнесе, открывают для себя вдумчивое меценатство, когда поддержка культурной институции — это не просто отчисление денег, а еще и личное участие в стратегии и развитие подшефной сферы искусств.</a:t>
            </a:r>
          </a:p>
          <a:p>
            <a:r>
              <a:rPr lang="ru-RU" sz="1400" b="1" dirty="0" err="1" smtClean="0"/>
              <a:t>Продакшн</a:t>
            </a:r>
            <a:r>
              <a:rPr lang="ru-RU" sz="1400" b="1" dirty="0"/>
              <a:t>:</a:t>
            </a:r>
            <a:r>
              <a:rPr lang="ru-RU" sz="1400" dirty="0"/>
              <a:t>  идея и исполнение - </a:t>
            </a:r>
            <a:r>
              <a:rPr lang="ru-RU" sz="1400" dirty="0" smtClean="0"/>
              <a:t>Дождь</a:t>
            </a:r>
            <a:endParaRPr lang="ru-RU" sz="1400" dirty="0"/>
          </a:p>
          <a:p>
            <a:r>
              <a:rPr lang="ru-RU" sz="1400" b="1" dirty="0"/>
              <a:t>Формат: </a:t>
            </a:r>
            <a:r>
              <a:rPr lang="ru-RU" sz="1400" dirty="0"/>
              <a:t>развлекательная программа до 30 минут</a:t>
            </a:r>
          </a:p>
          <a:p>
            <a:r>
              <a:rPr lang="ru-RU" sz="1400" b="1" dirty="0"/>
              <a:t>Размещение:  </a:t>
            </a:r>
            <a:r>
              <a:rPr lang="ru-RU" sz="1400" dirty="0" smtClean="0"/>
              <a:t>сайт +</a:t>
            </a:r>
            <a:r>
              <a:rPr lang="en-US" sz="1400" dirty="0" smtClean="0"/>
              <a:t> </a:t>
            </a:r>
            <a:r>
              <a:rPr lang="en-US" sz="1400" dirty="0" err="1" smtClean="0"/>
              <a:t>facebook</a:t>
            </a:r>
            <a:r>
              <a:rPr lang="en-US" sz="1400" dirty="0" smtClean="0"/>
              <a:t> </a:t>
            </a:r>
            <a:r>
              <a:rPr lang="ru-RU" sz="1400" dirty="0" smtClean="0"/>
              <a:t>Дождя</a:t>
            </a:r>
            <a:endParaRPr lang="ru-RU" sz="1400" dirty="0"/>
          </a:p>
          <a:p>
            <a:r>
              <a:rPr lang="ru-RU" sz="1400" b="1" dirty="0"/>
              <a:t>Кол-во: </a:t>
            </a:r>
            <a:r>
              <a:rPr lang="ru-RU" sz="1400" dirty="0"/>
              <a:t> 4 оригинальных программы /сезон</a:t>
            </a:r>
          </a:p>
          <a:p>
            <a:r>
              <a:rPr lang="ru-RU" sz="1400" b="1" dirty="0"/>
              <a:t>Интеграция бренда:</a:t>
            </a:r>
            <a:r>
              <a:rPr lang="ru-RU" sz="1400" dirty="0"/>
              <a:t> </a:t>
            </a:r>
            <a:r>
              <a:rPr lang="ru-RU" sz="1400" dirty="0" smtClean="0"/>
              <a:t>бренд-партнер</a:t>
            </a:r>
          </a:p>
          <a:p>
            <a:endParaRPr lang="en-US" altLang="ru-RU" sz="1400" b="1" dirty="0" smtClean="0">
              <a:sym typeface="Helvetica" charset="0"/>
            </a:endParaRPr>
          </a:p>
          <a:p>
            <a:r>
              <a:rPr lang="ru-RU" altLang="ru-RU" sz="1400" b="1" dirty="0" smtClean="0">
                <a:sym typeface="Helvetica" charset="0"/>
              </a:rPr>
              <a:t>Результаты:</a:t>
            </a:r>
          </a:p>
          <a:p>
            <a:r>
              <a:rPr lang="ru-RU" altLang="ru-RU" sz="1400" b="1" dirty="0" smtClean="0">
                <a:sym typeface="Helvetica" charset="0"/>
              </a:rPr>
              <a:t>1</a:t>
            </a:r>
            <a:r>
              <a:rPr lang="en-US" altLang="ru-RU" sz="1400" b="1" dirty="0" smtClean="0">
                <a:sym typeface="Helvetica" charset="0"/>
              </a:rPr>
              <a:t> </a:t>
            </a:r>
            <a:r>
              <a:rPr lang="ru-RU" altLang="ru-RU" sz="1400" b="1" dirty="0" smtClean="0">
                <a:sym typeface="Helvetica" charset="0"/>
              </a:rPr>
              <a:t>Сезон</a:t>
            </a:r>
            <a:r>
              <a:rPr lang="en-US" altLang="ru-RU" sz="1400" b="1" dirty="0">
                <a:sym typeface="Helvetica" charset="0"/>
              </a:rPr>
              <a:t> </a:t>
            </a:r>
            <a:r>
              <a:rPr lang="ru-RU" altLang="ru-RU" sz="1400" b="1" dirty="0" smtClean="0">
                <a:sym typeface="Helvetica" charset="0"/>
              </a:rPr>
              <a:t>-  147 632 просмотров</a:t>
            </a:r>
            <a:endParaRPr lang="ru-RU" altLang="ru-RU" sz="1400" b="1" dirty="0">
              <a:sym typeface="Helvetica" charset="0"/>
            </a:endParaRPr>
          </a:p>
          <a:p>
            <a:r>
              <a:rPr lang="ru-RU" sz="1400" b="1" dirty="0"/>
              <a:t>CTR Брендинг – </a:t>
            </a:r>
            <a:r>
              <a:rPr lang="ru-RU" sz="1400" b="1" dirty="0" smtClean="0"/>
              <a:t>0,51%</a:t>
            </a:r>
            <a:endParaRPr lang="ru-RU" sz="1400" b="1" dirty="0"/>
          </a:p>
          <a:p>
            <a:endParaRPr lang="ru-RU" sz="1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1441" y="2876689"/>
            <a:ext cx="460057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 smtClean="0">
                <a:hlinkClick r:id="rId8"/>
              </a:rPr>
              <a:t>Серия 1. </a:t>
            </a:r>
            <a:r>
              <a:rPr lang="ru-RU" sz="1000" u="sng" dirty="0">
                <a:hlinkClick r:id="rId8"/>
              </a:rPr>
              <a:t>Председатель «</a:t>
            </a:r>
            <a:r>
              <a:rPr lang="ru-RU" sz="1000" u="sng" dirty="0" err="1">
                <a:hlinkClick r:id="rId8"/>
              </a:rPr>
              <a:t>ПромСвязьКапитала</a:t>
            </a:r>
            <a:r>
              <a:rPr lang="ru-RU" sz="1000" u="sng" dirty="0">
                <a:hlinkClick r:id="rId8"/>
              </a:rPr>
              <a:t>» Алексей Ананьев проводит экскурсию по своему частному собранию русского реализма</a:t>
            </a:r>
            <a:endParaRPr lang="ru-RU" sz="1000" u="sng" dirty="0" smtClean="0"/>
          </a:p>
          <a:p>
            <a:r>
              <a:rPr lang="ru-RU" sz="1000" u="sng" dirty="0" smtClean="0"/>
              <a:t>37 </a:t>
            </a:r>
            <a:r>
              <a:rPr lang="ru-RU" sz="1000" u="sng" dirty="0" err="1" smtClean="0"/>
              <a:t>тыс.просмотров</a:t>
            </a:r>
            <a:endParaRPr lang="ru-RU" sz="1000" dirty="0"/>
          </a:p>
          <a:p>
            <a:r>
              <a:rPr lang="ru-RU" sz="1000" u="sng" dirty="0" smtClean="0">
                <a:hlinkClick r:id="rId9"/>
              </a:rPr>
              <a:t>Серия 2. </a:t>
            </a:r>
            <a:r>
              <a:rPr lang="ru-RU" sz="1000" u="sng" dirty="0">
                <a:hlinkClick r:id="rId9"/>
              </a:rPr>
              <a:t>Создатель компании Вимм-Биль-Данн Давид Якобашвили потратил полмиллиарда долларов на коллекционирование – от шарманок до </a:t>
            </a:r>
            <a:r>
              <a:rPr lang="ru-RU" sz="1000" u="sng" dirty="0" smtClean="0">
                <a:hlinkClick r:id="rId9"/>
              </a:rPr>
              <a:t>Фаберже</a:t>
            </a:r>
            <a:endParaRPr lang="ru-RU" sz="1000" u="sng" dirty="0" smtClean="0"/>
          </a:p>
          <a:p>
            <a:r>
              <a:rPr lang="ru-RU" sz="1000" u="sng" dirty="0" smtClean="0"/>
              <a:t> 36 </a:t>
            </a:r>
            <a:r>
              <a:rPr lang="ru-RU" sz="1000" u="sng" dirty="0" err="1" smtClean="0"/>
              <a:t>тыс.просмотров</a:t>
            </a:r>
            <a:endParaRPr lang="ru-RU" sz="1000" dirty="0"/>
          </a:p>
          <a:p>
            <a:r>
              <a:rPr lang="ru-RU" sz="1000" u="sng" dirty="0" smtClean="0">
                <a:hlinkClick r:id="rId10"/>
              </a:rPr>
              <a:t>Серия 3. </a:t>
            </a:r>
            <a:r>
              <a:rPr lang="ru-RU" sz="1000" u="sng" dirty="0">
                <a:hlinkClick r:id="rId10"/>
              </a:rPr>
              <a:t>Инна Баженова — коллекционер, меценат, основатель Культурного фонда </a:t>
            </a:r>
            <a:r>
              <a:rPr lang="ru-RU" sz="1000" u="sng" dirty="0" err="1">
                <a:hlinkClick r:id="rId10"/>
              </a:rPr>
              <a:t>In</a:t>
            </a:r>
            <a:r>
              <a:rPr lang="ru-RU" sz="1000" u="sng" dirty="0">
                <a:hlinkClick r:id="rId10"/>
              </a:rPr>
              <a:t> </a:t>
            </a:r>
            <a:r>
              <a:rPr lang="ru-RU" sz="1000" u="sng" dirty="0" err="1">
                <a:hlinkClick r:id="rId10"/>
              </a:rPr>
              <a:t>Artibus</a:t>
            </a:r>
            <a:r>
              <a:rPr lang="ru-RU" sz="1000" u="sng" dirty="0">
                <a:hlinkClick r:id="rId10"/>
              </a:rPr>
              <a:t>, </a:t>
            </a:r>
            <a:r>
              <a:rPr lang="ru-RU" sz="1000" u="sng" dirty="0" smtClean="0">
                <a:hlinkClick r:id="rId10"/>
              </a:rPr>
              <a:t>владелец </a:t>
            </a:r>
            <a:r>
              <a:rPr lang="ru-RU" sz="1000" u="sng" dirty="0">
                <a:hlinkClick r:id="rId10"/>
              </a:rPr>
              <a:t>международного англоязычного издания </a:t>
            </a:r>
            <a:r>
              <a:rPr lang="ru-RU" sz="1000" u="sng" dirty="0" err="1">
                <a:hlinkClick r:id="rId10"/>
              </a:rPr>
              <a:t>The</a:t>
            </a:r>
            <a:r>
              <a:rPr lang="ru-RU" sz="1000" u="sng" dirty="0">
                <a:hlinkClick r:id="rId10"/>
              </a:rPr>
              <a:t> </a:t>
            </a:r>
            <a:r>
              <a:rPr lang="ru-RU" sz="1000" u="sng" dirty="0" err="1">
                <a:hlinkClick r:id="rId10"/>
              </a:rPr>
              <a:t>Art</a:t>
            </a:r>
            <a:r>
              <a:rPr lang="ru-RU" sz="1000" u="sng" dirty="0">
                <a:hlinkClick r:id="rId10"/>
              </a:rPr>
              <a:t> </a:t>
            </a:r>
            <a:r>
              <a:rPr lang="ru-RU" sz="1000" u="sng" dirty="0" err="1">
                <a:hlinkClick r:id="rId10"/>
              </a:rPr>
              <a:t>Newspaper</a:t>
            </a:r>
            <a:endParaRPr lang="ru-RU" sz="1000" b="1" u="sng" dirty="0" smtClean="0"/>
          </a:p>
          <a:p>
            <a:r>
              <a:rPr lang="ru-RU" sz="1000" u="sng" dirty="0" smtClean="0"/>
              <a:t>40 </a:t>
            </a:r>
            <a:r>
              <a:rPr lang="ru-RU" sz="1000" u="sng" dirty="0" err="1" smtClean="0"/>
              <a:t>тыс.просмотров</a:t>
            </a:r>
            <a:endParaRPr lang="ru-RU" sz="1000" dirty="0"/>
          </a:p>
          <a:p>
            <a:r>
              <a:rPr lang="ru-RU" sz="1000" u="sng" dirty="0" smtClean="0">
                <a:hlinkClick r:id="rId11"/>
              </a:rPr>
              <a:t>Серия  </a:t>
            </a:r>
            <a:r>
              <a:rPr lang="ru-RU" sz="1000" u="sng" dirty="0">
                <a:hlinkClick r:id="rId11"/>
              </a:rPr>
              <a:t>4</a:t>
            </a:r>
            <a:r>
              <a:rPr lang="ru-RU" sz="1000" u="sng" dirty="0" smtClean="0">
                <a:hlinkClick r:id="rId11"/>
              </a:rPr>
              <a:t>. Как стоматологические </a:t>
            </a:r>
            <a:r>
              <a:rPr lang="ru-RU" sz="1000" u="sng" dirty="0">
                <a:hlinkClick r:id="rId11"/>
              </a:rPr>
              <a:t>магнаты </a:t>
            </a:r>
            <a:r>
              <a:rPr lang="ru-RU" sz="1000" u="sng" dirty="0" err="1">
                <a:hlinkClick r:id="rId11"/>
              </a:rPr>
              <a:t>Тамаз</a:t>
            </a:r>
            <a:r>
              <a:rPr lang="ru-RU" sz="1000" u="sng" dirty="0">
                <a:hlinkClick r:id="rId11"/>
              </a:rPr>
              <a:t> и </a:t>
            </a:r>
            <a:r>
              <a:rPr lang="ru-RU" sz="1000" u="sng" dirty="0" err="1">
                <a:hlinkClick r:id="rId11"/>
              </a:rPr>
              <a:t>Ивета</a:t>
            </a:r>
            <a:r>
              <a:rPr lang="ru-RU" sz="1000" u="sng" dirty="0">
                <a:hlinkClick r:id="rId11"/>
              </a:rPr>
              <a:t> </a:t>
            </a:r>
            <a:r>
              <a:rPr lang="ru-RU" sz="1000" u="sng" dirty="0" err="1">
                <a:hlinkClick r:id="rId11"/>
              </a:rPr>
              <a:t>Манашеровы</a:t>
            </a:r>
            <a:r>
              <a:rPr lang="ru-RU" sz="1000" u="sng" dirty="0">
                <a:hlinkClick r:id="rId11"/>
              </a:rPr>
              <a:t> создали Международный фестиваль виолончельной музыки </a:t>
            </a:r>
            <a:r>
              <a:rPr lang="ru-RU" sz="1000" u="sng" dirty="0" err="1" smtClean="0">
                <a:hlinkClick r:id="rId11"/>
              </a:rPr>
              <a:t>Vivacello</a:t>
            </a:r>
            <a:r>
              <a:rPr lang="ru-RU" sz="1000" u="sng" dirty="0" smtClean="0">
                <a:hlinkClick r:id="rId11"/>
              </a:rPr>
              <a:t>  </a:t>
            </a:r>
            <a:endParaRPr lang="ru-RU" sz="1000" u="sng" dirty="0" smtClean="0"/>
          </a:p>
          <a:p>
            <a:r>
              <a:rPr lang="ru-RU" sz="1000" u="sng" dirty="0" smtClean="0"/>
              <a:t>34 </a:t>
            </a:r>
            <a:r>
              <a:rPr lang="ru-RU" sz="1000" u="sng" dirty="0" err="1" smtClean="0"/>
              <a:t>тыс.просмотров</a:t>
            </a:r>
            <a:endParaRPr lang="ru-RU" sz="1000" dirty="0"/>
          </a:p>
        </p:txBody>
      </p:sp>
      <p:pic>
        <p:nvPicPr>
          <p:cNvPr id="87042" name="Picture 2" descr="C:\Users\radionova\Desktop\кейсы скрины\vlcsnap-2016-04-27-13h36m51s3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847756"/>
            <a:ext cx="3638030" cy="20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928615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22166" y="158751"/>
            <a:ext cx="7347148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Проект со специальной механикой (</a:t>
            </a:r>
            <a:r>
              <a:rPr lang="ru-RU" sz="2800" b="1" dirty="0" err="1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лиды</a:t>
            </a:r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376" y="1222996"/>
            <a:ext cx="3905249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Идея:</a:t>
            </a:r>
            <a:r>
              <a:rPr lang="ru-RU" sz="1400" dirty="0"/>
              <a:t> </a:t>
            </a:r>
            <a:r>
              <a:rPr lang="ru-RU" sz="1400" dirty="0" err="1"/>
              <a:t>Рокетбанк</a:t>
            </a:r>
            <a:r>
              <a:rPr lang="ru-RU" sz="1400" dirty="0"/>
              <a:t> дарит подписку на Дождь всем участникам проекта Страна Дождя.</a:t>
            </a:r>
          </a:p>
          <a:p>
            <a:r>
              <a:rPr lang="ru-RU" sz="1400" dirty="0"/>
              <a:t>При оформлении карты </a:t>
            </a:r>
            <a:r>
              <a:rPr lang="ru-RU" sz="1400" dirty="0" err="1"/>
              <a:t>Рокетбанка</a:t>
            </a:r>
            <a:r>
              <a:rPr lang="ru-RU" sz="1400" dirty="0"/>
              <a:t>, пользователь сайта получает подписку на </a:t>
            </a:r>
            <a:r>
              <a:rPr lang="ru-RU" sz="1400" dirty="0" smtClean="0"/>
              <a:t>Дождь (бренд оплачивает Телеканалу стоимость подписки).</a:t>
            </a:r>
            <a:endParaRPr lang="ru-RU" sz="1400" dirty="0"/>
          </a:p>
          <a:p>
            <a:endParaRPr lang="ru-RU" sz="1400" b="1" dirty="0" smtClean="0"/>
          </a:p>
          <a:p>
            <a:r>
              <a:rPr lang="ru-RU" sz="1400" b="1" dirty="0" err="1" smtClean="0"/>
              <a:t>Продакшн</a:t>
            </a:r>
            <a:r>
              <a:rPr lang="ru-RU" sz="1400" b="1" dirty="0"/>
              <a:t>:</a:t>
            </a:r>
            <a:r>
              <a:rPr lang="ru-RU" sz="1400" dirty="0"/>
              <a:t>  идея и исполнение - </a:t>
            </a:r>
            <a:r>
              <a:rPr lang="ru-RU" sz="1400" dirty="0" smtClean="0"/>
              <a:t>Дождь</a:t>
            </a:r>
            <a:endParaRPr lang="ru-RU" sz="1400" b="1" dirty="0"/>
          </a:p>
          <a:p>
            <a:r>
              <a:rPr lang="ru-RU" sz="1400" b="1" dirty="0" smtClean="0"/>
              <a:t>Размещение</a:t>
            </a:r>
            <a:r>
              <a:rPr lang="ru-RU" sz="1400" b="1" dirty="0"/>
              <a:t>:  </a:t>
            </a:r>
            <a:r>
              <a:rPr lang="ru-RU" sz="1400" dirty="0" smtClean="0"/>
              <a:t>сайт +</a:t>
            </a:r>
            <a:r>
              <a:rPr lang="en-US" sz="1400" dirty="0" smtClean="0"/>
              <a:t> </a:t>
            </a:r>
            <a:r>
              <a:rPr lang="en-US" sz="1400" dirty="0" err="1" smtClean="0"/>
              <a:t>facebook</a:t>
            </a:r>
            <a:r>
              <a:rPr lang="en-US" sz="1400" dirty="0" smtClean="0"/>
              <a:t> </a:t>
            </a:r>
            <a:r>
              <a:rPr lang="ru-RU" sz="1400" dirty="0" smtClean="0"/>
              <a:t>Дождя</a:t>
            </a:r>
            <a:endParaRPr lang="ru-RU" sz="1400" dirty="0"/>
          </a:p>
          <a:p>
            <a:r>
              <a:rPr lang="ru-RU" sz="1400" b="1" dirty="0" smtClean="0"/>
              <a:t>Интеграция </a:t>
            </a:r>
            <a:r>
              <a:rPr lang="ru-RU" sz="1400" b="1" dirty="0"/>
              <a:t>бренда:</a:t>
            </a:r>
            <a:r>
              <a:rPr lang="ru-RU" sz="1400" dirty="0"/>
              <a:t> </a:t>
            </a:r>
            <a:r>
              <a:rPr lang="ru-RU" sz="1400" dirty="0" smtClean="0"/>
              <a:t>бренд-партнер</a:t>
            </a:r>
            <a:r>
              <a:rPr lang="en-US" sz="1400" dirty="0"/>
              <a:t> </a:t>
            </a:r>
            <a:r>
              <a:rPr lang="ru-RU" sz="1400" dirty="0" smtClean="0"/>
              <a:t>в видео и в страницу проекта</a:t>
            </a:r>
          </a:p>
          <a:p>
            <a:endParaRPr lang="ru-RU" sz="1400" b="1" dirty="0" smtClean="0"/>
          </a:p>
          <a:p>
            <a:r>
              <a:rPr lang="en-US" sz="1400" b="1" dirty="0" smtClean="0"/>
              <a:t>KPI</a:t>
            </a:r>
            <a:r>
              <a:rPr lang="ru-RU" sz="1400" b="1" dirty="0" smtClean="0"/>
              <a:t>: 50 000 просмотров страницы и ролика</a:t>
            </a:r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23243" y="3873411"/>
            <a:ext cx="39944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 smtClean="0">
                <a:hlinkClick r:id="rId8"/>
              </a:rPr>
              <a:t>Ролик проекта</a:t>
            </a:r>
            <a:endParaRPr lang="ru-RU" sz="1100" dirty="0"/>
          </a:p>
        </p:txBody>
      </p:sp>
      <p:pic>
        <p:nvPicPr>
          <p:cNvPr id="8808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43" y="1119746"/>
            <a:ext cx="4414539" cy="239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0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33414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347148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Инфографика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051" y="1065450"/>
            <a:ext cx="409575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Идея:</a:t>
            </a:r>
            <a:r>
              <a:rPr lang="ru-RU" sz="1400" dirty="0"/>
              <a:t> ролики, </a:t>
            </a:r>
            <a:r>
              <a:rPr lang="ru-RU" sz="1400" dirty="0" err="1" smtClean="0"/>
              <a:t>расскзывющие</a:t>
            </a:r>
            <a:r>
              <a:rPr lang="ru-RU" sz="1400" dirty="0" smtClean="0"/>
              <a:t> </a:t>
            </a:r>
            <a:r>
              <a:rPr lang="ru-RU" sz="1400" dirty="0"/>
              <a:t>о продукте, событии, услуге, чем угодно </a:t>
            </a:r>
          </a:p>
          <a:p>
            <a:r>
              <a:rPr lang="ru-RU" sz="1400" b="1" dirty="0" err="1"/>
              <a:t>П</a:t>
            </a:r>
            <a:r>
              <a:rPr lang="ru-RU" sz="1400" b="1" dirty="0" err="1" smtClean="0"/>
              <a:t>родакшн</a:t>
            </a:r>
            <a:r>
              <a:rPr lang="ru-RU" sz="1400" b="1" dirty="0"/>
              <a:t>:</a:t>
            </a:r>
            <a:r>
              <a:rPr lang="ru-RU" sz="1400" dirty="0"/>
              <a:t>   исполнение - Дождь</a:t>
            </a:r>
          </a:p>
          <a:p>
            <a:r>
              <a:rPr lang="ru-RU" sz="1400" b="1" dirty="0"/>
              <a:t>Формат и </a:t>
            </a:r>
            <a:r>
              <a:rPr lang="ru-RU" sz="1400" b="1" dirty="0" err="1"/>
              <a:t>хрон</a:t>
            </a:r>
            <a:r>
              <a:rPr lang="ru-RU" sz="1400" b="1" dirty="0"/>
              <a:t>:</a:t>
            </a:r>
            <a:r>
              <a:rPr lang="ru-RU" sz="1400" dirty="0"/>
              <a:t> короткие ролики в стиле объяснительной </a:t>
            </a:r>
            <a:r>
              <a:rPr lang="ru-RU" sz="1400" dirty="0" err="1"/>
              <a:t>инфографики</a:t>
            </a:r>
            <a:r>
              <a:rPr lang="ru-RU" sz="1400" dirty="0"/>
              <a:t>  до 3 минут</a:t>
            </a:r>
            <a:endParaRPr lang="ru-RU" sz="1400" b="1" dirty="0"/>
          </a:p>
          <a:p>
            <a:r>
              <a:rPr lang="ru-RU" sz="1400" b="1" dirty="0"/>
              <a:t>Размещение:</a:t>
            </a:r>
            <a:r>
              <a:rPr lang="ru-RU" sz="1400" dirty="0"/>
              <a:t> сайт и </a:t>
            </a:r>
            <a:r>
              <a:rPr lang="ru-RU" sz="1400" dirty="0" err="1"/>
              <a:t>фейсбук</a:t>
            </a:r>
            <a:r>
              <a:rPr lang="ru-RU" sz="1400" dirty="0"/>
              <a:t> Дождя</a:t>
            </a:r>
          </a:p>
          <a:p>
            <a:r>
              <a:rPr lang="ru-RU" sz="1400" b="1" dirty="0"/>
              <a:t>Кол-во:</a:t>
            </a:r>
            <a:r>
              <a:rPr lang="ru-RU" sz="1400" dirty="0"/>
              <a:t> столько, сколько нужно</a:t>
            </a:r>
          </a:p>
          <a:p>
            <a:r>
              <a:rPr lang="en-US" sz="1400" b="1" dirty="0"/>
              <a:t>KPI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smtClean="0"/>
              <a:t>от </a:t>
            </a:r>
            <a:r>
              <a:rPr lang="ru-RU" sz="1400" dirty="0"/>
              <a:t>25 000 </a:t>
            </a:r>
            <a:r>
              <a:rPr lang="ru-RU" sz="1400" dirty="0" err="1"/>
              <a:t>промотров</a:t>
            </a:r>
            <a:r>
              <a:rPr lang="ru-RU" sz="1400" dirty="0"/>
              <a:t> каждого ролика</a:t>
            </a:r>
          </a:p>
          <a:p>
            <a:r>
              <a:rPr lang="ru-RU" sz="1400" b="1" dirty="0"/>
              <a:t>Интеграция  бренда:  </a:t>
            </a:r>
          </a:p>
          <a:p>
            <a:r>
              <a:rPr lang="ru-RU" sz="1400" dirty="0"/>
              <a:t>Бренд – сюжетообразующая, бренд-партнер, бренд-рассказчик, как угодно</a:t>
            </a:r>
          </a:p>
        </p:txBody>
      </p:sp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162967"/>
            <a:ext cx="4209650" cy="23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67250" y="3903246"/>
            <a:ext cx="31432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 smtClean="0">
                <a:hlinkClick r:id="rId9"/>
              </a:rPr>
              <a:t>Как выжить в мороз</a:t>
            </a:r>
            <a:endParaRPr lang="ru-RU" sz="1100" dirty="0" smtClean="0"/>
          </a:p>
          <a:p>
            <a:r>
              <a:rPr lang="ru-RU" sz="1100" u="sng" dirty="0" smtClean="0">
                <a:hlinkClick r:id="rId10"/>
              </a:rPr>
              <a:t>Все, что происходит с нефтью</a:t>
            </a:r>
            <a:endParaRPr lang="ru-RU" sz="1100" dirty="0" smtClean="0"/>
          </a:p>
          <a:p>
            <a:r>
              <a:rPr lang="ru-RU" sz="1100" u="sng" dirty="0" smtClean="0">
                <a:hlinkClick r:id="rId11"/>
              </a:rPr>
              <a:t>Сезон путешествий с </a:t>
            </a:r>
            <a:r>
              <a:rPr lang="en-US" sz="1100" u="sng" dirty="0" err="1">
                <a:hlinkClick r:id="rId11"/>
              </a:rPr>
              <a:t>A</a:t>
            </a:r>
            <a:r>
              <a:rPr lang="ru-RU" sz="1100" u="sng" dirty="0" err="1" smtClean="0">
                <a:hlinkClick r:id="rId11"/>
              </a:rPr>
              <a:t>nywayanyday.сom</a:t>
            </a:r>
            <a:r>
              <a:rPr lang="ru-RU" sz="1100" u="sng" dirty="0" smtClean="0">
                <a:hlinkClick r:id="rId11"/>
              </a:rPr>
              <a:t> </a:t>
            </a:r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67250" y="3623588"/>
            <a:ext cx="17759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Примеры: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9263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33414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886700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Ролик-</a:t>
            </a:r>
            <a:r>
              <a:rPr lang="ru-RU" sz="2800" b="1" dirty="0" err="1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тизер</a:t>
            </a:r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, ролик-отбивка, ролик</a:t>
            </a:r>
            <a:r>
              <a:rPr lang="ru-RU" sz="2800" b="1" dirty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эмоция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900" y="1019959"/>
            <a:ext cx="39814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Идея:</a:t>
            </a:r>
            <a:r>
              <a:rPr lang="ru-RU" sz="1400" dirty="0"/>
              <a:t> вы рассказываете о бренде и его главной миссии или сиюминутной задаче, мы придумываем  идею, героя, смысл , место, время.. мы подадим ваш бренд так, как надо вам, но для нашей аудитории)</a:t>
            </a:r>
          </a:p>
          <a:p>
            <a:r>
              <a:rPr lang="ru-RU" sz="1400" b="1" dirty="0" err="1"/>
              <a:t>Продакшн</a:t>
            </a:r>
            <a:r>
              <a:rPr lang="ru-RU" sz="1400" b="1" dirty="0"/>
              <a:t>:</a:t>
            </a:r>
            <a:r>
              <a:rPr lang="ru-RU" sz="1400" dirty="0"/>
              <a:t>   исполнение - Дождь</a:t>
            </a:r>
          </a:p>
          <a:p>
            <a:r>
              <a:rPr lang="ru-RU" sz="1400" b="1" dirty="0"/>
              <a:t>Формат и </a:t>
            </a:r>
            <a:r>
              <a:rPr lang="ru-RU" sz="1400" b="1" dirty="0" err="1"/>
              <a:t>хрон</a:t>
            </a:r>
            <a:r>
              <a:rPr lang="ru-RU" sz="1400" b="1" dirty="0"/>
              <a:t>:</a:t>
            </a:r>
            <a:r>
              <a:rPr lang="ru-RU" sz="1400" dirty="0"/>
              <a:t> короткие ролики до 1,5 минут</a:t>
            </a:r>
          </a:p>
          <a:p>
            <a:r>
              <a:rPr lang="ru-RU" sz="1400" b="1" dirty="0"/>
              <a:t>Размещение:</a:t>
            </a:r>
            <a:r>
              <a:rPr lang="ru-RU" sz="1400" dirty="0"/>
              <a:t> сайт и </a:t>
            </a:r>
            <a:r>
              <a:rPr lang="ru-RU" sz="1400" dirty="0" err="1"/>
              <a:t>фейсбук</a:t>
            </a:r>
            <a:r>
              <a:rPr lang="ru-RU" sz="1400" dirty="0"/>
              <a:t> Дождя</a:t>
            </a:r>
          </a:p>
          <a:p>
            <a:r>
              <a:rPr lang="ru-RU" sz="1400" b="1" dirty="0"/>
              <a:t>Кол-во:</a:t>
            </a:r>
            <a:r>
              <a:rPr lang="ru-RU" sz="1400" dirty="0"/>
              <a:t> столько, сколько нужно</a:t>
            </a:r>
          </a:p>
          <a:p>
            <a:r>
              <a:rPr lang="ru-RU" sz="1400" b="1" dirty="0"/>
              <a:t>KPI:</a:t>
            </a:r>
            <a:r>
              <a:rPr lang="ru-RU" sz="1400" dirty="0"/>
              <a:t> </a:t>
            </a:r>
            <a:r>
              <a:rPr lang="ru-RU" sz="1400" dirty="0" smtClean="0"/>
              <a:t>от </a:t>
            </a:r>
            <a:r>
              <a:rPr lang="ru-RU" sz="1400" dirty="0"/>
              <a:t>25 000 </a:t>
            </a:r>
            <a:r>
              <a:rPr lang="ru-RU" sz="1400" dirty="0" err="1"/>
              <a:t>проcмотров</a:t>
            </a:r>
            <a:r>
              <a:rPr lang="ru-RU" sz="1400" dirty="0"/>
              <a:t> каждого ролика</a:t>
            </a:r>
          </a:p>
          <a:p>
            <a:r>
              <a:rPr lang="ru-RU" sz="1400" b="1" dirty="0"/>
              <a:t>Интеграция бренда: </a:t>
            </a:r>
            <a:r>
              <a:rPr lang="ru-RU" sz="1400" dirty="0"/>
              <a:t> бренд – сюжетообразующая, бренд-партнер, бренд-рассказчик, как угодно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072267"/>
            <a:ext cx="4116414" cy="23154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1526" y="3852347"/>
            <a:ext cx="313599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 smtClean="0">
                <a:hlinkClick r:id="rId9"/>
              </a:rPr>
              <a:t>Выбор Натальи Синдеевой</a:t>
            </a:r>
            <a:endParaRPr lang="ru-RU" sz="1100" dirty="0" smtClean="0"/>
          </a:p>
          <a:p>
            <a:r>
              <a:rPr lang="ru-RU" sz="1100" u="sng" dirty="0" smtClean="0">
                <a:hlinkClick r:id="rId10"/>
              </a:rPr>
              <a:t>Выбор Ксении Собчак</a:t>
            </a:r>
            <a:endParaRPr lang="ru-RU" sz="1100" dirty="0" smtClean="0"/>
          </a:p>
          <a:p>
            <a:r>
              <a:rPr lang="ru-RU" sz="1100" u="sng" dirty="0" smtClean="0">
                <a:hlinkClick r:id="rId11"/>
              </a:rPr>
              <a:t>Выбор Михаила Козырева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81526" y="3517485"/>
            <a:ext cx="9063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Примеры:</a:t>
            </a:r>
          </a:p>
        </p:txBody>
      </p:sp>
    </p:spTree>
    <p:extLst>
      <p:ext uri="{BB962C8B-B14F-4D97-AF65-F5344CB8AC3E}">
        <p14:creationId xmlns:p14="http://schemas.microsoft.com/office/powerpoint/2010/main" val="9263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8249739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886700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Статьи, объяснительная журналистика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801" y="955843"/>
            <a:ext cx="41846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Любые текстовые материалы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все, что надо знать о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рассказ о продукте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обзоры ведущих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история бренда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главные тезисы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каким был мир, когда</a:t>
            </a:r>
            <a:r>
              <a:rPr lang="en-US" sz="1400" dirty="0" smtClean="0"/>
              <a:t>…</a:t>
            </a:r>
            <a:endParaRPr lang="ru-RU" sz="1400" dirty="0"/>
          </a:p>
          <a:p>
            <a:r>
              <a:rPr lang="ru-RU" sz="1400" b="1" dirty="0" smtClean="0"/>
              <a:t>возможно с интеграцией видео-ролика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  <a:p>
            <a:r>
              <a:rPr lang="ru-RU" sz="1400" dirty="0" smtClean="0"/>
              <a:t>Все тексты пишут только журналисты Дождя</a:t>
            </a:r>
          </a:p>
          <a:p>
            <a:r>
              <a:rPr lang="ru-RU" sz="1400" dirty="0" smtClean="0"/>
              <a:t>Клиент оплачивает только просмотры страниц</a:t>
            </a:r>
          </a:p>
          <a:p>
            <a:r>
              <a:rPr lang="ru-RU" sz="1400" dirty="0" smtClean="0"/>
              <a:t>Минимальный пакет: 10 тыс. просмотро</a:t>
            </a:r>
            <a:r>
              <a:rPr lang="ru-RU" sz="1600" dirty="0" smtClean="0"/>
              <a:t>в</a:t>
            </a:r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6" name="Picture 5" descr="Снимок экрана 2016-01-22 в 14.05.5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r="-1" b="9877"/>
          <a:stretch/>
        </p:blipFill>
        <p:spPr>
          <a:xfrm>
            <a:off x="5194300" y="955843"/>
            <a:ext cx="3454400" cy="34542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94299" y="4478801"/>
            <a:ext cx="21483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hlinkClick r:id="rId9"/>
              </a:rPr>
              <a:t>В Москве пройдет ночь Искусств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8656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33414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6451600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Тесты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501" y="2399914"/>
            <a:ext cx="355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Выходят раз в неделю</a:t>
            </a:r>
          </a:p>
          <a:p>
            <a:r>
              <a:rPr lang="ru-RU" sz="1400" dirty="0" smtClean="0"/>
              <a:t>Возможно спонсорство всей рубрики </a:t>
            </a:r>
            <a:br>
              <a:rPr lang="ru-RU" sz="1400" dirty="0" smtClean="0"/>
            </a:br>
            <a:r>
              <a:rPr lang="ru-RU" sz="1400" dirty="0" smtClean="0"/>
              <a:t>или интеграция продукта внутрь</a:t>
            </a:r>
          </a:p>
          <a:p>
            <a:endParaRPr lang="ru-RU" sz="1400" dirty="0"/>
          </a:p>
          <a:p>
            <a:r>
              <a:rPr lang="ru-RU" sz="1400" dirty="0" smtClean="0"/>
              <a:t>Клиент оплачивает только </a:t>
            </a:r>
            <a:br>
              <a:rPr lang="ru-RU" sz="1400" dirty="0" smtClean="0"/>
            </a:br>
            <a:r>
              <a:rPr lang="ru-RU" sz="1400" dirty="0" smtClean="0"/>
              <a:t>просмотры страниц теста</a:t>
            </a:r>
          </a:p>
          <a:p>
            <a:endParaRPr lang="ru-RU" sz="1400" dirty="0"/>
          </a:p>
          <a:p>
            <a:r>
              <a:rPr lang="ru-RU" sz="1400" dirty="0" smtClean="0"/>
              <a:t>Минимальный пакет: 30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просмотров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44500" y="1041400"/>
            <a:ext cx="342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Меняем Египет на Суздаль. </a:t>
            </a:r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500" b="1" dirty="0" smtClean="0"/>
              <a:t>Готовы </a:t>
            </a:r>
            <a:r>
              <a:rPr lang="ru-RU" sz="1500" b="1" dirty="0"/>
              <a:t>ли вы к внутреннему туризму? </a:t>
            </a:r>
            <a:endParaRPr lang="ru-RU" sz="1500" dirty="0"/>
          </a:p>
        </p:txBody>
      </p:sp>
      <p:pic>
        <p:nvPicPr>
          <p:cNvPr id="6" name="Picture 5" descr="Снимок экрана 2016-01-22 в 13.55.1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35" y="1077580"/>
            <a:ext cx="4377310" cy="2463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500" y="1687731"/>
            <a:ext cx="24238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/>
              <a:t>От Бунина до Алексиевич: </a:t>
            </a:r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500" b="1" dirty="0" smtClean="0"/>
              <a:t>кто </a:t>
            </a:r>
            <a:r>
              <a:rPr lang="ru-RU" sz="1500" b="1" dirty="0"/>
              <a:t>это написал?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75559" y="3675267"/>
            <a:ext cx="4169731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hlinkClick r:id="rId9"/>
              </a:rPr>
              <a:t>Меняем Египет на Суздаль. Готовы ли вы к внутреннему туризму?</a:t>
            </a:r>
            <a:endParaRPr lang="ru-RU" sz="11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3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674719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886700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Профессиональные фоторепортажи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50" y="1107410"/>
            <a:ext cx="368617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Возможно спонсорство всей рубрики </a:t>
            </a:r>
            <a:br>
              <a:rPr lang="ru-RU" sz="1600" b="1" dirty="0" smtClean="0"/>
            </a:br>
            <a:r>
              <a:rPr lang="ru-RU" sz="1600" b="1" dirty="0" smtClean="0"/>
              <a:t>или съемка на территории клиента</a:t>
            </a:r>
          </a:p>
          <a:p>
            <a:endParaRPr lang="ru-RU" sz="1600" dirty="0"/>
          </a:p>
          <a:p>
            <a:r>
              <a:rPr lang="ru-RU" sz="1600" dirty="0" smtClean="0"/>
              <a:t>Клиент оплачивает только просмотры </a:t>
            </a:r>
            <a:br>
              <a:rPr lang="ru-RU" sz="1600" dirty="0" smtClean="0"/>
            </a:br>
            <a:r>
              <a:rPr lang="ru-RU" sz="1600" dirty="0" smtClean="0"/>
              <a:t>страниц фоторепортажа</a:t>
            </a:r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Минимальный пакет: 10 тыс. просмотров</a:t>
            </a:r>
          </a:p>
          <a:p>
            <a:endParaRPr lang="ru-RU" sz="1600" dirty="0"/>
          </a:p>
          <a:p>
            <a:r>
              <a:rPr lang="ru-RU" sz="1600" i="1" dirty="0" smtClean="0"/>
              <a:t>На фото: Открытие бизнес-центра </a:t>
            </a:r>
            <a:r>
              <a:rPr lang="en-US" sz="1600" i="1" dirty="0" smtClean="0"/>
              <a:t>Dominion Tower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</p:txBody>
      </p:sp>
      <p:pic>
        <p:nvPicPr>
          <p:cNvPr id="5" name="Picture 4" descr="12630732_992681820777752_987102863_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6" y="1160491"/>
            <a:ext cx="1605383" cy="1069988"/>
          </a:xfrm>
          <a:prstGeom prst="rect">
            <a:avLst/>
          </a:prstGeom>
        </p:spPr>
      </p:pic>
      <p:pic>
        <p:nvPicPr>
          <p:cNvPr id="6" name="Picture 5" descr="12630941_992682090777725_2060643133_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42" y="1160491"/>
            <a:ext cx="1605384" cy="1069988"/>
          </a:xfrm>
          <a:prstGeom prst="rect">
            <a:avLst/>
          </a:prstGeom>
        </p:spPr>
      </p:pic>
      <p:pic>
        <p:nvPicPr>
          <p:cNvPr id="7" name="Picture 6" descr="12620475_992682180777716_551521949_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40" y="2230479"/>
            <a:ext cx="3210767" cy="20835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57763" y="4322706"/>
            <a:ext cx="349567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hlinkClick r:id="rId11"/>
              </a:rPr>
              <a:t>Архитектурное чудо в спальном районе Москвы. Фоторепортаж</a:t>
            </a:r>
            <a:endParaRPr lang="ru-RU" sz="11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1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674719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7300" y="180016"/>
            <a:ext cx="7886700" cy="8975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Трансляции</a:t>
            </a:r>
            <a:endParaRPr lang="ru-RU" sz="2800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50" y="1107410"/>
            <a:ext cx="43053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Прямая трансляция событий бренда на сайте </a:t>
            </a:r>
            <a:r>
              <a:rPr lang="en-US" sz="1400" b="1" dirty="0" smtClean="0"/>
              <a:t>+FB</a:t>
            </a:r>
            <a:r>
              <a:rPr lang="ru-RU" sz="1400" b="1" dirty="0" smtClean="0"/>
              <a:t>, с возможностью последующего размещения </a:t>
            </a:r>
            <a:r>
              <a:rPr lang="ru-RU" sz="1400" b="1" dirty="0" err="1" smtClean="0"/>
              <a:t>видеоконтента</a:t>
            </a:r>
            <a:r>
              <a:rPr lang="ru-RU" sz="1400" b="1" dirty="0" smtClean="0"/>
              <a:t> на сайте </a:t>
            </a:r>
            <a:r>
              <a:rPr lang="en-US" sz="1400" b="1" dirty="0" smtClean="0"/>
              <a:t>tvrain.ru</a:t>
            </a:r>
            <a:r>
              <a:rPr lang="ru-RU" sz="1400" b="1" dirty="0" smtClean="0"/>
              <a:t>.</a:t>
            </a:r>
          </a:p>
          <a:p>
            <a:r>
              <a:rPr lang="ru-RU" sz="1400" b="1" dirty="0" err="1"/>
              <a:t>Продакшн</a:t>
            </a:r>
            <a:r>
              <a:rPr lang="ru-RU" sz="1400" b="1" dirty="0"/>
              <a:t>:</a:t>
            </a:r>
            <a:r>
              <a:rPr lang="ru-RU" sz="1400" dirty="0"/>
              <a:t>   исполнение - Дождь</a:t>
            </a:r>
          </a:p>
          <a:p>
            <a:r>
              <a:rPr lang="ru-RU" sz="1400" b="1" dirty="0"/>
              <a:t>Формат и </a:t>
            </a:r>
            <a:r>
              <a:rPr lang="ru-RU" sz="1400" b="1" dirty="0" err="1"/>
              <a:t>хрон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en-US" sz="1400" dirty="0"/>
              <a:t>TBD</a:t>
            </a:r>
            <a:endParaRPr lang="ru-RU" sz="1400" dirty="0"/>
          </a:p>
          <a:p>
            <a:r>
              <a:rPr lang="ru-RU" sz="1400" b="1" dirty="0"/>
              <a:t>Размещение:</a:t>
            </a:r>
            <a:r>
              <a:rPr lang="ru-RU" sz="1400" dirty="0"/>
              <a:t> сайт и </a:t>
            </a:r>
            <a:r>
              <a:rPr lang="en-US" sz="1400" dirty="0" err="1"/>
              <a:t>facebook</a:t>
            </a:r>
            <a:r>
              <a:rPr lang="ru-RU" sz="1400" dirty="0"/>
              <a:t> Дождя</a:t>
            </a:r>
          </a:p>
          <a:p>
            <a:r>
              <a:rPr lang="ru-RU" sz="1400" b="1" dirty="0"/>
              <a:t>Кол-во:</a:t>
            </a:r>
            <a:r>
              <a:rPr lang="ru-RU" sz="1400" dirty="0"/>
              <a:t> столько, сколько нужно</a:t>
            </a:r>
          </a:p>
          <a:p>
            <a:r>
              <a:rPr lang="ru-RU" sz="1400" b="1" dirty="0"/>
              <a:t>Интеграция бренда: </a:t>
            </a:r>
            <a:r>
              <a:rPr lang="ru-RU" sz="1400" dirty="0"/>
              <a:t> бренд – </a:t>
            </a:r>
            <a:r>
              <a:rPr lang="ru-RU" sz="1400" dirty="0" smtClean="0"/>
              <a:t>сюжетообразующая</a:t>
            </a:r>
          </a:p>
          <a:p>
            <a:endParaRPr lang="ru-RU" sz="1400" b="1" dirty="0"/>
          </a:p>
          <a:p>
            <a:r>
              <a:rPr lang="ru-RU" sz="1400" b="1" dirty="0" smtClean="0"/>
              <a:t>Кейс </a:t>
            </a:r>
            <a:r>
              <a:rPr lang="en-US" sz="1400" b="1" dirty="0" smtClean="0"/>
              <a:t>NESPRESSO</a:t>
            </a:r>
            <a:r>
              <a:rPr lang="ru-RU" sz="1400" b="1" dirty="0" smtClean="0"/>
              <a:t>: </a:t>
            </a:r>
            <a:r>
              <a:rPr lang="ru-RU" sz="1400" dirty="0"/>
              <a:t>прямая трансляция спектакля Ивана Вырыпаева на открытии флагманского бутика бренда. </a:t>
            </a:r>
            <a:r>
              <a:rPr lang="ru-RU" sz="1400" b="1" dirty="0"/>
              <a:t> </a:t>
            </a:r>
            <a:endParaRPr lang="ru-RU" sz="1400" b="1" dirty="0" smtClean="0"/>
          </a:p>
          <a:p>
            <a:r>
              <a:rPr lang="ru-RU" sz="1400" b="1" dirty="0"/>
              <a:t>П</a:t>
            </a:r>
            <a:r>
              <a:rPr lang="ru-RU" sz="1400" b="1" dirty="0" smtClean="0"/>
              <a:t>росмотры  в </a:t>
            </a:r>
            <a:r>
              <a:rPr lang="en-US" sz="1400" b="1" dirty="0" smtClean="0"/>
              <a:t>fb</a:t>
            </a:r>
            <a:r>
              <a:rPr lang="ru-RU" sz="1400" b="1" dirty="0" smtClean="0"/>
              <a:t>: </a:t>
            </a:r>
            <a:r>
              <a:rPr lang="ru-RU" sz="1400" b="1" dirty="0"/>
              <a:t> </a:t>
            </a:r>
            <a:r>
              <a:rPr lang="ru-RU" sz="1400" dirty="0" smtClean="0"/>
              <a:t>16</a:t>
            </a:r>
            <a:r>
              <a:rPr lang="ru-RU" sz="1400" dirty="0"/>
              <a:t> 000</a:t>
            </a:r>
          </a:p>
          <a:p>
            <a:r>
              <a:rPr lang="ru-RU" sz="1400" b="1" dirty="0"/>
              <a:t>О</a:t>
            </a:r>
            <a:r>
              <a:rPr lang="ru-RU" sz="1400" b="1" dirty="0" smtClean="0"/>
              <a:t>дновременных </a:t>
            </a:r>
            <a:r>
              <a:rPr lang="ru-RU" sz="1400" b="1" dirty="0"/>
              <a:t>просмотров прямого эфира: </a:t>
            </a:r>
            <a:r>
              <a:rPr lang="ru-RU" sz="1400" dirty="0"/>
              <a:t>2000</a:t>
            </a:r>
          </a:p>
          <a:p>
            <a:r>
              <a:rPr lang="ru-RU" sz="1400" b="1" dirty="0" smtClean="0"/>
              <a:t>Охват: </a:t>
            </a:r>
            <a:r>
              <a:rPr lang="ru-RU" sz="1400" dirty="0"/>
              <a:t>81 000 </a:t>
            </a:r>
          </a:p>
          <a:p>
            <a:r>
              <a:rPr lang="ru-RU" sz="1400" b="1" dirty="0" smtClean="0"/>
              <a:t>Просмотры сайт: </a:t>
            </a:r>
            <a:r>
              <a:rPr lang="ru-RU" sz="1400" dirty="0" smtClean="0"/>
              <a:t>4800</a:t>
            </a:r>
            <a:endParaRPr lang="en-US" sz="14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14900" y="4191753"/>
            <a:ext cx="29337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hlinkClick r:id="rId8"/>
              </a:rPr>
              <a:t>Спектакль Ивана Вырыпаева</a:t>
            </a:r>
            <a:endParaRPr lang="ru-RU" sz="11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 descr="фото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4900" y="1126459"/>
            <a:ext cx="1935447" cy="2800349"/>
          </a:xfrm>
          <a:prstGeom prst="rect">
            <a:avLst/>
          </a:prstGeom>
        </p:spPr>
      </p:pic>
      <p:pic>
        <p:nvPicPr>
          <p:cNvPr id="860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1126459"/>
            <a:ext cx="1870408" cy="280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1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147715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5800" y="1005577"/>
            <a:ext cx="7772400" cy="16947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орматы </a:t>
            </a:r>
            <a:b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err="1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медийной</a:t>
            </a:r>
            <a: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 рекламы</a:t>
            </a:r>
            <a:b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CF3476"/>
                </a:solidFill>
                <a:latin typeface="Arial" pitchFamily="34" charset="0"/>
                <a:cs typeface="Arial" pitchFamily="34" charset="0"/>
              </a:rPr>
              <a:t>на Дожде </a:t>
            </a:r>
            <a:endParaRPr lang="ru-RU" b="1" dirty="0">
              <a:solidFill>
                <a:srgbClr val="CF347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6903584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55600"/>
            <a:ext cx="158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F3476"/>
                </a:solidFill>
              </a:rPr>
              <a:t>Баннеры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3700" y="1041400"/>
            <a:ext cx="3429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300х600 в первом экране </a:t>
            </a:r>
          </a:p>
          <a:p>
            <a:endParaRPr lang="ru-RU" sz="1600" dirty="0" smtClean="0"/>
          </a:p>
          <a:p>
            <a:r>
              <a:rPr lang="ru-RU" sz="1600" dirty="0" smtClean="0"/>
              <a:t>Подходит для </a:t>
            </a:r>
            <a:r>
              <a:rPr lang="ru-RU" sz="1600" dirty="0" err="1" smtClean="0"/>
              <a:t>имиджевых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или информационных кампаний</a:t>
            </a:r>
          </a:p>
          <a:p>
            <a:endParaRPr lang="ru-RU" sz="1600" dirty="0"/>
          </a:p>
          <a:p>
            <a:r>
              <a:rPr lang="ru-RU" sz="1600" dirty="0" smtClean="0"/>
              <a:t>Можно закупать всю аудиторию сайта или делать </a:t>
            </a:r>
            <a:r>
              <a:rPr lang="ru-RU" sz="1600" dirty="0" err="1" smtClean="0"/>
              <a:t>таргетинг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на определенные срезы (в том числе </a:t>
            </a:r>
            <a:r>
              <a:rPr lang="ru-RU" sz="1600" dirty="0" err="1" smtClean="0"/>
              <a:t>программатик</a:t>
            </a:r>
            <a:r>
              <a:rPr lang="ru-RU" sz="1600" dirty="0" smtClean="0"/>
              <a:t>-закупки)</a:t>
            </a:r>
          </a:p>
          <a:p>
            <a:endParaRPr lang="ru-RU" sz="1600" dirty="0"/>
          </a:p>
          <a:p>
            <a:r>
              <a:rPr lang="ru-RU" sz="1600" dirty="0" smtClean="0"/>
              <a:t>Действуют сезонные скидки и наценки</a:t>
            </a:r>
            <a:endParaRPr lang="ru-RU" sz="1600" dirty="0"/>
          </a:p>
        </p:txBody>
      </p:sp>
      <p:pic>
        <p:nvPicPr>
          <p:cNvPr id="4" name="Picture 3" descr="ads_2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9" y="1130300"/>
            <a:ext cx="4944240" cy="30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20799" y="383534"/>
            <a:ext cx="7413015" cy="59277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Мы обладаем экспертизой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0130" y="1688608"/>
            <a:ext cx="4687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 smtClean="0"/>
              <a:t>Мы производим видео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 smtClean="0"/>
              <a:t>У нас зрелая аудитория с деньгами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 smtClean="0"/>
              <a:t>Мы знаем, что хочет наша аудитория</a:t>
            </a:r>
          </a:p>
        </p:txBody>
      </p:sp>
      <p:pic>
        <p:nvPicPr>
          <p:cNvPr id="2" name="Picture 1" descr="1200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9"/>
          <a:stretch/>
        </p:blipFill>
        <p:spPr>
          <a:xfrm>
            <a:off x="5892716" y="1688608"/>
            <a:ext cx="3251284" cy="32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45986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55600"/>
            <a:ext cx="158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F3476"/>
                </a:solidFill>
              </a:rPr>
              <a:t>Баннеры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403" y="1092180"/>
            <a:ext cx="3429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Перетяжка разных размеров</a:t>
            </a:r>
          </a:p>
          <a:p>
            <a:endParaRPr lang="ru-RU" sz="1600" dirty="0" smtClean="0"/>
          </a:p>
          <a:p>
            <a:r>
              <a:rPr lang="ru-RU" sz="1600" dirty="0" smtClean="0"/>
              <a:t>Подходит для </a:t>
            </a:r>
            <a:r>
              <a:rPr lang="ru-RU" sz="1600" dirty="0" err="1" smtClean="0"/>
              <a:t>имиджевых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или информационных кампаний</a:t>
            </a:r>
          </a:p>
          <a:p>
            <a:endParaRPr lang="ru-RU" sz="1600" dirty="0"/>
          </a:p>
          <a:p>
            <a:r>
              <a:rPr lang="ru-RU" sz="1600" dirty="0" smtClean="0"/>
              <a:t>Можно закупать всю аудиторию сайта или делать </a:t>
            </a:r>
            <a:r>
              <a:rPr lang="ru-RU" sz="1600" dirty="0" err="1" smtClean="0"/>
              <a:t>таргетинг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на определенные срезы (в том числе </a:t>
            </a:r>
            <a:r>
              <a:rPr lang="ru-RU" sz="1600" dirty="0" err="1" smtClean="0"/>
              <a:t>программатик</a:t>
            </a:r>
            <a:r>
              <a:rPr lang="ru-RU" sz="1600" dirty="0" smtClean="0"/>
              <a:t>-закупки)</a:t>
            </a:r>
          </a:p>
          <a:p>
            <a:endParaRPr lang="ru-RU" sz="1600" dirty="0"/>
          </a:p>
          <a:p>
            <a:r>
              <a:rPr lang="ru-RU" sz="1600" dirty="0" smtClean="0"/>
              <a:t>Действуют сезонные скидки и наценки</a:t>
            </a:r>
            <a:endParaRPr lang="ru-RU" sz="1600" dirty="0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257388"/>
            <a:ext cx="4452937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5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96969906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55600"/>
            <a:ext cx="643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F3476"/>
                </a:solidFill>
              </a:rPr>
              <a:t>Брендинг</a:t>
            </a:r>
            <a:r>
              <a:rPr lang="en-US" sz="2800" b="1" dirty="0" smtClean="0">
                <a:solidFill>
                  <a:srgbClr val="CF3476"/>
                </a:solidFill>
              </a:rPr>
              <a:t>. </a:t>
            </a:r>
            <a:r>
              <a:rPr lang="en-US" sz="2800" b="1" dirty="0" err="1" smtClean="0">
                <a:solidFill>
                  <a:srgbClr val="CF3476"/>
                </a:solidFill>
              </a:rPr>
              <a:t>Первая</a:t>
            </a:r>
            <a:r>
              <a:rPr lang="en-US" sz="2800" b="1" dirty="0" smtClean="0">
                <a:solidFill>
                  <a:srgbClr val="CF3476"/>
                </a:solidFill>
              </a:rPr>
              <a:t> </a:t>
            </a:r>
            <a:r>
              <a:rPr lang="en-US" sz="2800" b="1" dirty="0" err="1" smtClean="0">
                <a:solidFill>
                  <a:srgbClr val="CF3476"/>
                </a:solidFill>
              </a:rPr>
              <a:t>страница</a:t>
            </a:r>
            <a:r>
              <a:rPr lang="en-US" sz="2800" b="1" dirty="0" smtClean="0">
                <a:solidFill>
                  <a:srgbClr val="CF3476"/>
                </a:solidFill>
              </a:rPr>
              <a:t> </a:t>
            </a:r>
            <a:r>
              <a:rPr lang="en-US" sz="2800" b="1" dirty="0" err="1" smtClean="0">
                <a:solidFill>
                  <a:srgbClr val="CF3476"/>
                </a:solidFill>
              </a:rPr>
              <a:t>программы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403" y="1252530"/>
            <a:ext cx="3429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Брендиндирование</a:t>
            </a:r>
            <a:r>
              <a:rPr lang="ru-RU" b="1" dirty="0" smtClean="0"/>
              <a:t> обложки программы + баннер 300х600</a:t>
            </a:r>
          </a:p>
          <a:p>
            <a:endParaRPr lang="ru-RU" dirty="0" smtClean="0"/>
          </a:p>
          <a:p>
            <a:r>
              <a:rPr lang="ru-RU" sz="1600" dirty="0" smtClean="0"/>
              <a:t>Подходит для </a:t>
            </a:r>
            <a:r>
              <a:rPr lang="ru-RU" sz="1600" dirty="0" err="1" smtClean="0"/>
              <a:t>имиджевых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кампаний</a:t>
            </a:r>
          </a:p>
          <a:p>
            <a:endParaRPr lang="ru-RU" sz="1600" dirty="0"/>
          </a:p>
          <a:p>
            <a:r>
              <a:rPr lang="ru-RU" sz="1600" dirty="0" smtClean="0"/>
              <a:t>Активная кнопка </a:t>
            </a:r>
            <a:r>
              <a:rPr lang="en-US" sz="1600" dirty="0" smtClean="0"/>
              <a:t>(Call to action) </a:t>
            </a:r>
            <a:r>
              <a:rPr lang="ru-RU" sz="1600" dirty="0" smtClean="0"/>
              <a:t>перехода на сайт</a:t>
            </a:r>
          </a:p>
          <a:p>
            <a:endParaRPr lang="ru-RU" dirty="0"/>
          </a:p>
        </p:txBody>
      </p:sp>
      <p:pic>
        <p:nvPicPr>
          <p:cNvPr id="4" name="Picture 3" descr="ads_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1252530"/>
            <a:ext cx="5262099" cy="32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2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8315899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55600"/>
            <a:ext cx="6835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F3476"/>
                </a:solidFill>
              </a:rPr>
              <a:t>Брендинг</a:t>
            </a:r>
            <a:r>
              <a:rPr lang="en-US" sz="2800" b="1" dirty="0" smtClean="0">
                <a:solidFill>
                  <a:srgbClr val="CF3476"/>
                </a:solidFill>
              </a:rPr>
              <a:t>. </a:t>
            </a:r>
            <a:r>
              <a:rPr lang="en-US" sz="2800" b="1" dirty="0" err="1" smtClean="0">
                <a:solidFill>
                  <a:srgbClr val="CF3476"/>
                </a:solidFill>
              </a:rPr>
              <a:t>Cтраница</a:t>
            </a:r>
            <a:r>
              <a:rPr lang="en-US" sz="2800" b="1" dirty="0" smtClean="0">
                <a:solidFill>
                  <a:srgbClr val="CF3476"/>
                </a:solidFill>
              </a:rPr>
              <a:t> </a:t>
            </a:r>
            <a:r>
              <a:rPr lang="en-US" sz="2800" b="1" dirty="0" err="1" smtClean="0">
                <a:solidFill>
                  <a:srgbClr val="CF3476"/>
                </a:solidFill>
              </a:rPr>
              <a:t>выпусков</a:t>
            </a:r>
            <a:r>
              <a:rPr lang="en-US" sz="2800" b="1" dirty="0" smtClean="0">
                <a:solidFill>
                  <a:srgbClr val="CF3476"/>
                </a:solidFill>
              </a:rPr>
              <a:t> </a:t>
            </a:r>
            <a:r>
              <a:rPr lang="en-US" sz="2800" b="1" dirty="0" err="1" smtClean="0">
                <a:solidFill>
                  <a:srgbClr val="CF3476"/>
                </a:solidFill>
              </a:rPr>
              <a:t>программы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403" y="1252529"/>
            <a:ext cx="3429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Баннер </a:t>
            </a:r>
            <a:r>
              <a:rPr lang="en-US" b="1" dirty="0" smtClean="0"/>
              <a:t>100%x90 </a:t>
            </a:r>
            <a:r>
              <a:rPr lang="ru-RU" b="1" dirty="0" smtClean="0"/>
              <a:t>и 300х600</a:t>
            </a:r>
          </a:p>
          <a:p>
            <a:endParaRPr lang="ru-RU" sz="1600" dirty="0" smtClean="0"/>
          </a:p>
          <a:p>
            <a:r>
              <a:rPr lang="ru-RU" sz="1600" dirty="0" smtClean="0"/>
              <a:t>Подходит для </a:t>
            </a:r>
            <a:r>
              <a:rPr lang="ru-RU" sz="1600" dirty="0" err="1" smtClean="0"/>
              <a:t>имиджевых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кампаний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4" descr="ads_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4" y="1171885"/>
            <a:ext cx="4848697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2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4597191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372529"/>
            <a:ext cx="251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F3476"/>
                </a:solidFill>
              </a:rPr>
              <a:t>Видеореклама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3700" y="1100709"/>
            <a:ext cx="3429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Pre-roll, post-roll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ru-RU" sz="1600" dirty="0" smtClean="0"/>
              <a:t>Видео-ролик можно размещать в прямом эфире или в </a:t>
            </a:r>
            <a:r>
              <a:rPr lang="en-US" sz="1600" dirty="0" smtClean="0"/>
              <a:t>VOD</a:t>
            </a:r>
            <a:r>
              <a:rPr lang="ru-RU" sz="1600" dirty="0" smtClean="0"/>
              <a:t> </a:t>
            </a:r>
          </a:p>
          <a:p>
            <a:endParaRPr lang="ru-RU" sz="1600" dirty="0"/>
          </a:p>
          <a:p>
            <a:r>
              <a:rPr lang="ru-RU" sz="1600" dirty="0" smtClean="0"/>
              <a:t>В месяц доступно 6 млн показов</a:t>
            </a:r>
          </a:p>
          <a:p>
            <a:endParaRPr lang="ru-RU" sz="1600" dirty="0"/>
          </a:p>
          <a:p>
            <a:r>
              <a:rPr lang="ru-RU" sz="1600" dirty="0" smtClean="0"/>
              <a:t>Закупку можно делать через </a:t>
            </a:r>
            <a:r>
              <a:rPr lang="ru-RU" sz="1600" dirty="0" err="1" smtClean="0"/>
              <a:t>селлера</a:t>
            </a:r>
            <a:r>
              <a:rPr lang="ru-RU" sz="1600" dirty="0"/>
              <a:t> </a:t>
            </a:r>
            <a:r>
              <a:rPr lang="ru-RU" sz="1600" dirty="0" smtClean="0"/>
              <a:t>«Газпром-Медиа </a:t>
            </a:r>
            <a:r>
              <a:rPr lang="ru-RU" sz="1600" dirty="0" err="1" smtClean="0"/>
              <a:t>Диджитал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2" name="Picture 1" descr="ads_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02308"/>
            <a:ext cx="4749800" cy="29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0544901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17238"/>
            <a:ext cx="2716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F3476"/>
                </a:solidFill>
              </a:rPr>
              <a:t>Нативное</a:t>
            </a:r>
            <a:r>
              <a:rPr lang="ru-RU" sz="2800" b="1" dirty="0" smtClean="0">
                <a:solidFill>
                  <a:srgbClr val="CF3476"/>
                </a:solidFill>
              </a:rPr>
              <a:t> видео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3700" y="826629"/>
            <a:ext cx="3429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Native Roll</a:t>
            </a:r>
          </a:p>
          <a:p>
            <a:r>
              <a:rPr lang="ru-RU" sz="1600" dirty="0" smtClean="0"/>
              <a:t>Видео-ролик можно разместить в тексте статьи</a:t>
            </a:r>
          </a:p>
          <a:p>
            <a:endParaRPr lang="ru-RU" sz="1600" dirty="0"/>
          </a:p>
          <a:p>
            <a:r>
              <a:rPr lang="ru-RU" sz="1600" dirty="0" smtClean="0"/>
              <a:t>Когда человек докручивает до ролика, он начинает проигрывание</a:t>
            </a:r>
          </a:p>
          <a:p>
            <a:endParaRPr lang="ru-RU" sz="1600" dirty="0"/>
          </a:p>
          <a:p>
            <a:r>
              <a:rPr lang="ru-RU" sz="1600" dirty="0" smtClean="0"/>
              <a:t>В месяц доступно 2 млн показов</a:t>
            </a:r>
          </a:p>
          <a:p>
            <a:endParaRPr lang="ru-RU" sz="1600" dirty="0"/>
          </a:p>
          <a:p>
            <a:r>
              <a:rPr lang="ru-RU" sz="1600" dirty="0" smtClean="0"/>
              <a:t>Реклама показывается как на десктопах, так и на мобильных устройствах</a:t>
            </a:r>
          </a:p>
          <a:p>
            <a:endParaRPr lang="ru-RU" dirty="0"/>
          </a:p>
        </p:txBody>
      </p:sp>
      <p:pic>
        <p:nvPicPr>
          <p:cNvPr id="4" name="Picture 3" descr="ads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132558"/>
            <a:ext cx="5173296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6724528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58120"/>
            <a:ext cx="3432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F3476"/>
                </a:solidFill>
              </a:rPr>
              <a:t>Мобильная реклама</a:t>
            </a:r>
          </a:p>
        </p:txBody>
      </p:sp>
      <p:pic>
        <p:nvPicPr>
          <p:cNvPr id="4" name="Picture 3" descr="Снимок экрана 2016-01-18 в 13.09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4100"/>
            <a:ext cx="1993900" cy="3632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0500" y="1054100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</a:t>
            </a:r>
            <a:r>
              <a:rPr lang="ru-RU" b="1" smtClean="0"/>
              <a:t>0</a:t>
            </a:r>
            <a:r>
              <a:rPr lang="en-US" b="1" smtClean="0"/>
              <a:t>0x500</a:t>
            </a:r>
            <a:r>
              <a:rPr lang="en-US" b="1" dirty="0" smtClean="0"/>
              <a:t>, </a:t>
            </a:r>
            <a:r>
              <a:rPr lang="ru-RU" b="1" dirty="0" err="1" smtClean="0"/>
              <a:t>нативный</a:t>
            </a:r>
            <a:r>
              <a:rPr lang="ru-RU" b="1" dirty="0" smtClean="0"/>
              <a:t> баннер</a:t>
            </a:r>
            <a:endParaRPr lang="en-US" b="1" dirty="0" smtClean="0"/>
          </a:p>
          <a:p>
            <a:endParaRPr lang="en-US" dirty="0"/>
          </a:p>
          <a:p>
            <a:r>
              <a:rPr lang="ru-RU" sz="1600" dirty="0"/>
              <a:t>Р</a:t>
            </a:r>
            <a:r>
              <a:rPr lang="ru-RU" sz="1600" dirty="0" smtClean="0"/>
              <a:t>азмещение внутри мобильной версии и приложений Дождя </a:t>
            </a:r>
          </a:p>
          <a:p>
            <a:endParaRPr lang="en-US" sz="1600" dirty="0"/>
          </a:p>
          <a:p>
            <a:r>
              <a:rPr lang="ru-RU" sz="1600" dirty="0" smtClean="0"/>
              <a:t>Емкость </a:t>
            </a:r>
            <a:r>
              <a:rPr lang="en-US" sz="1600" dirty="0" smtClean="0"/>
              <a:t>4 </a:t>
            </a:r>
            <a:r>
              <a:rPr lang="ru-RU" sz="1600" dirty="0" smtClean="0"/>
              <a:t>млн показов в месяц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08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103" y="1636808"/>
            <a:ext cx="297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Уникальные пользователи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006822" y="1515056"/>
            <a:ext cx="461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5 млн в месяц</a:t>
            </a:r>
            <a:endParaRPr lang="ru-RU" sz="2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46772" y="151232"/>
            <a:ext cx="7379682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Аудитория</a:t>
            </a:r>
            <a:r>
              <a:rPr lang="en-US" sz="2800" b="1" dirty="0" smtClean="0">
                <a:solidFill>
                  <a:srgbClr val="CF3476"/>
                </a:solidFill>
              </a:rPr>
              <a:t> tvrain.ru</a:t>
            </a:r>
            <a:endParaRPr lang="ru-RU" sz="2800" b="1" dirty="0">
              <a:solidFill>
                <a:srgbClr val="CF347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878" y="4463305"/>
            <a:ext cx="8816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Источник</a:t>
            </a:r>
            <a:r>
              <a:rPr lang="en-US" sz="1100" i="1" dirty="0" smtClean="0"/>
              <a:t>: Google Analytics, TNS, </a:t>
            </a:r>
            <a:r>
              <a:rPr lang="ru-RU" sz="1100" i="1" dirty="0" smtClean="0"/>
              <a:t>Октябрь 2015</a:t>
            </a:r>
            <a:r>
              <a:rPr lang="en-US" sz="1100" i="1" dirty="0" smtClean="0"/>
              <a:t>, </a:t>
            </a:r>
            <a:r>
              <a:rPr lang="ru-RU" sz="1100" i="1" dirty="0" smtClean="0"/>
              <a:t>города 100+</a:t>
            </a:r>
            <a:endParaRPr lang="ru-RU" sz="11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06822" y="2769728"/>
            <a:ext cx="4095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2</a:t>
            </a:r>
            <a:r>
              <a:rPr lang="ru-RU" sz="2800" dirty="0" smtClean="0"/>
              <a:t>5 млн в </a:t>
            </a:r>
            <a:r>
              <a:rPr lang="ru-RU" sz="2800" dirty="0"/>
              <a:t>месяц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68103" y="2277505"/>
            <a:ext cx="2016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Просмотры видео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68103" y="2930092"/>
            <a:ext cx="2187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Просмотры на сайте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06822" y="214369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6</a:t>
            </a:r>
            <a:r>
              <a:rPr lang="ru-RU" sz="2800" dirty="0" smtClean="0"/>
              <a:t> млн в </a:t>
            </a:r>
            <a:r>
              <a:rPr lang="ru-RU" sz="2800" dirty="0"/>
              <a:t>месяц</a:t>
            </a:r>
          </a:p>
        </p:txBody>
      </p:sp>
    </p:spTree>
    <p:extLst>
      <p:ext uri="{BB962C8B-B14F-4D97-AF65-F5344CB8AC3E}">
        <p14:creationId xmlns:p14="http://schemas.microsoft.com/office/powerpoint/2010/main" val="18929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6500" y="205979"/>
            <a:ext cx="748030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Наша аудитория богата и мужественна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80530772"/>
              </p:ext>
            </p:extLst>
          </p:nvPr>
        </p:nvGraphicFramePr>
        <p:xfrm>
          <a:off x="4555067" y="1537365"/>
          <a:ext cx="4131733" cy="2925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57785817"/>
              </p:ext>
            </p:extLst>
          </p:nvPr>
        </p:nvGraphicFramePr>
        <p:xfrm>
          <a:off x="948267" y="1537365"/>
          <a:ext cx="3149599" cy="2925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44221" y="1264356"/>
            <a:ext cx="2957689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Уровень дохода семьи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05777" y="1307439"/>
            <a:ext cx="2957689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 и возраст аудитории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0365" y="4594109"/>
            <a:ext cx="4538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Источник</a:t>
            </a:r>
            <a:r>
              <a:rPr lang="en-US" sz="1100" i="1" dirty="0" smtClean="0"/>
              <a:t>: TNS, </a:t>
            </a:r>
            <a:r>
              <a:rPr lang="ru-RU" sz="1100" i="1" dirty="0" smtClean="0"/>
              <a:t>Октябрь 2015</a:t>
            </a:r>
            <a:r>
              <a:rPr lang="en-US" sz="1100" i="1" dirty="0" smtClean="0"/>
              <a:t>, </a:t>
            </a:r>
            <a:r>
              <a:rPr lang="ru-RU" sz="1100" i="1" dirty="0" smtClean="0"/>
              <a:t>города 100+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4980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Объект 1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8329709"/>
              </p:ext>
            </p:extLst>
          </p:nvPr>
        </p:nvGraphicFramePr>
        <p:xfrm>
          <a:off x="0" y="1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800">
              <a:latin typeface="Calibri"/>
              <a:cs typeface="Arial"/>
              <a:sym typeface="Calibri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31900" y="205979"/>
            <a:ext cx="745490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Очень мужественна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336229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28854" y="4232953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Мужчины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1200150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Женщины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6036" y="1765443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mtClean="0"/>
              <a:t>Моложе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840894" y="1765442"/>
            <a:ext cx="11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Старше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193623" y="3709733"/>
            <a:ext cx="1650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Размер пузырька</a:t>
            </a:r>
            <a:r>
              <a:rPr lang="en-US" sz="1400" dirty="0" smtClean="0"/>
              <a:t>:</a:t>
            </a:r>
            <a:r>
              <a:rPr lang="ru-RU" sz="1400" dirty="0" smtClean="0"/>
              <a:t> </a:t>
            </a:r>
            <a:r>
              <a:rPr lang="en-US" sz="1400" dirty="0" smtClean="0"/>
              <a:t>avg. weekly reach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70365" y="4594109"/>
            <a:ext cx="4538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Источник</a:t>
            </a:r>
            <a:r>
              <a:rPr lang="en-US" sz="1100" i="1" dirty="0" smtClean="0"/>
              <a:t>: TNS, </a:t>
            </a:r>
            <a:r>
              <a:rPr lang="ru-RU" sz="1100" i="1" dirty="0" smtClean="0"/>
              <a:t>Октябрь 2015</a:t>
            </a:r>
            <a:r>
              <a:rPr lang="en-US" sz="1100" i="1" dirty="0" smtClean="0"/>
              <a:t>, </a:t>
            </a:r>
            <a:r>
              <a:rPr lang="ru-RU" sz="1100" i="1" dirty="0" smtClean="0"/>
              <a:t>города 100+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590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0" y="205979"/>
            <a:ext cx="741680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Наше видео нравится специалистам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428169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4711" y="4409559"/>
            <a:ext cx="282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weekly reach, ‘000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93133" y="2360626"/>
            <a:ext cx="93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Affinity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63422" y="2341695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Forbes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70365" y="4594109"/>
            <a:ext cx="4538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Источник</a:t>
            </a:r>
            <a:r>
              <a:rPr lang="en-US" sz="1100" i="1" dirty="0" smtClean="0"/>
              <a:t>: TNS, </a:t>
            </a:r>
            <a:r>
              <a:rPr lang="ru-RU" sz="1100" i="1" dirty="0" smtClean="0"/>
              <a:t>Октябрь 2015</a:t>
            </a:r>
            <a:r>
              <a:rPr lang="en-US" sz="1100" i="1" dirty="0" smtClean="0"/>
              <a:t>, </a:t>
            </a:r>
            <a:r>
              <a:rPr lang="ru-RU" sz="1100" i="1" dirty="0" smtClean="0"/>
              <a:t>города 100+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9799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0" y="205979"/>
            <a:ext cx="741680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с высшим образованием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240563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4711" y="4409559"/>
            <a:ext cx="282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weekly reach, ‘000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93133" y="2360626"/>
            <a:ext cx="93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Affinity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2533" y="4605514"/>
            <a:ext cx="435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/>
              <a:t>Источник: </a:t>
            </a:r>
            <a:r>
              <a:rPr lang="en-US" sz="1100" i="1" dirty="0"/>
              <a:t>TNS, </a:t>
            </a:r>
            <a:r>
              <a:rPr lang="ru-RU" sz="1100" i="1" dirty="0"/>
              <a:t>Октябрь 2015, города 100+</a:t>
            </a:r>
            <a:endParaRPr lang="ru-RU" sz="11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20424" y="2545292"/>
            <a:ext cx="48542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Bg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127830" y="1685678"/>
            <a:ext cx="755651" cy="1411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Snob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448278" y="1085406"/>
            <a:ext cx="82973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Vedomosti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0417" y="1744686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Slon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278010" y="1690202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Kommersant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895827" y="1990284"/>
            <a:ext cx="71966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Meduza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068712" y="1943935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Lenta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599268" y="2321783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Afisha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7710314" y="1508655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Rbc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7837311" y="2922284"/>
            <a:ext cx="75635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Kinopoisk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4948765" y="3222710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Tvigle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8623" y="3473007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ivi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873633" y="3150965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Rutube</a:t>
            </a:r>
            <a:endParaRPr lang="ru-RU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480735" y="2805903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Zoomby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640417" y="3384852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Megogo</a:t>
            </a:r>
            <a:endParaRPr lang="ru-RU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1064683" y="3623771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Tvzavr</a:t>
            </a:r>
            <a:endParaRPr lang="ru-RU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1042813" y="2764003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Gq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835380" y="1974942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Newstube</a:t>
            </a:r>
            <a:endParaRPr lang="ru-RU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2121606" y="1368604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Forbes</a:t>
            </a:r>
            <a:endParaRPr lang="ru-RU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883712" y="1235028"/>
            <a:ext cx="102375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Ролики </a:t>
            </a:r>
          </a:p>
          <a:p>
            <a:r>
              <a:rPr lang="en-US" dirty="0" err="1" smtClean="0"/>
              <a:t>Tvrain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907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968" y="205979"/>
            <a:ext cx="7317831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F3476"/>
                </a:solidFill>
              </a:rPr>
              <a:t>с доходом выше среднего</a:t>
            </a:r>
            <a:endParaRPr lang="ru-RU" sz="2800" b="1" dirty="0">
              <a:solidFill>
                <a:srgbClr val="CF347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488925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4711" y="4409559"/>
            <a:ext cx="282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weekly reach, ‘000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93133" y="2360626"/>
            <a:ext cx="93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Affinity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2533" y="4605514"/>
            <a:ext cx="435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Источник: </a:t>
            </a:r>
            <a:r>
              <a:rPr lang="en-US" dirty="0" smtClean="0"/>
              <a:t>TNS, </a:t>
            </a:r>
            <a:r>
              <a:rPr lang="ru-RU" dirty="0" smtClean="0"/>
              <a:t>Октябрь 2015, города 100+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20424" y="2326946"/>
            <a:ext cx="48542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Bg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449212" y="2980313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Snob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345464" y="2338146"/>
            <a:ext cx="82973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Vedomosti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368969" y="2443294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Slon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011312" y="2516258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Kommersant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895827" y="1990284"/>
            <a:ext cx="71966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Meduza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4581879" y="2742932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Lenta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370667" y="3116574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Afisha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6818492" y="2637872"/>
            <a:ext cx="505175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Rbc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7662333" y="3222709"/>
            <a:ext cx="756356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Kinopoisk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4783667" y="3658476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Tvigle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4230864" y="3700941"/>
            <a:ext cx="57008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ivi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785533" y="3376588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Rutube</a:t>
            </a:r>
            <a:endParaRPr lang="ru-RU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270831" y="3873322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Zoomby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505846" y="3975775"/>
            <a:ext cx="704659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Megogo</a:t>
            </a:r>
            <a:endParaRPr lang="ru-RU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1064683" y="3623771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Tvzavr</a:t>
            </a:r>
            <a:endParaRPr lang="ru-RU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1133317" y="1251134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Gq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080914" y="3247687"/>
            <a:ext cx="984954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Newstube</a:t>
            </a:r>
            <a:endParaRPr lang="ru-RU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2065868" y="2938462"/>
            <a:ext cx="570088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Forbes</a:t>
            </a:r>
            <a:endParaRPr lang="ru-RU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941403" y="1931451"/>
            <a:ext cx="855132" cy="3160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Ролики </a:t>
            </a:r>
            <a:r>
              <a:rPr lang="en-US" dirty="0" err="1" smtClean="0"/>
              <a:t>Tvrain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8016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ym.9C.DmU6il4dJfjbpm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C2cjttS0qIkfQ0ZW2Xt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5jn5Eu10i9ZuMC_ATpw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1750</Words>
  <Application>Microsoft Office PowerPoint</Application>
  <PresentationFormat>Экран (16:9)</PresentationFormat>
  <Paragraphs>484</Paragraphs>
  <Slides>35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Office Theme</vt:lpstr>
      <vt:lpstr>think-cell Slide</vt:lpstr>
      <vt:lpstr>Дождь - 2016 Digital first</vt:lpstr>
      <vt:lpstr>Дождь это</vt:lpstr>
      <vt:lpstr>Мы обладаем экспертизой</vt:lpstr>
      <vt:lpstr>Аудитория tvrain.ru</vt:lpstr>
      <vt:lpstr>Наша аудитория богата и мужественна</vt:lpstr>
      <vt:lpstr>Очень мужественна</vt:lpstr>
      <vt:lpstr>Наше видео нравится специалистам</vt:lpstr>
      <vt:lpstr>с высшим образованием</vt:lpstr>
      <vt:lpstr>с доходом выше среднего</vt:lpstr>
      <vt:lpstr>которые ездят за границу 3-5 раз в год</vt:lpstr>
      <vt:lpstr>Они не смотрят ТВ</vt:lpstr>
      <vt:lpstr>И самое главное! Мы единственные,  кто умеет делать видео для состоявшихся людей </vt:lpstr>
      <vt:lpstr>Форматы  нативной рекламы на  Дожде </vt:lpstr>
      <vt:lpstr>Снимем и покажем нашим зрителям видео про вашу компанию</vt:lpstr>
      <vt:lpstr>Лайфхак</vt:lpstr>
      <vt:lpstr>Клип</vt:lpstr>
      <vt:lpstr>Короткая программа (Health Kitchen)</vt:lpstr>
      <vt:lpstr>Документальный фильм</vt:lpstr>
      <vt:lpstr>Программа (Ездим дома)</vt:lpstr>
      <vt:lpstr>Программа (Патроны)</vt:lpstr>
      <vt:lpstr>Проект со специальной механикой (лиды)</vt:lpstr>
      <vt:lpstr>Инфографика</vt:lpstr>
      <vt:lpstr>Ролик-тизер, ролик-отбивка, ролик-эмоция</vt:lpstr>
      <vt:lpstr>Статьи, объяснительная журналистика</vt:lpstr>
      <vt:lpstr>Тесты</vt:lpstr>
      <vt:lpstr>Профессиональные фоторепортажи</vt:lpstr>
      <vt:lpstr>Трансляции</vt:lpstr>
      <vt:lpstr>Форматы  медийной рекламы на Дожде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polinakk@gmail.com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Polina Kozlovskaya</dc:creator>
  <cp:lastModifiedBy>Наталья Родионова</cp:lastModifiedBy>
  <cp:revision>93</cp:revision>
  <dcterms:created xsi:type="dcterms:W3CDTF">2015-10-02T07:50:06Z</dcterms:created>
  <dcterms:modified xsi:type="dcterms:W3CDTF">2016-04-28T15:35:50Z</dcterms:modified>
</cp:coreProperties>
</file>